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ackage" ContentType="application/vnd.openxmlformats-officedocument.package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58" r:id="rId5"/>
    <p:sldId id="298" r:id="rId6"/>
    <p:sldId id="259" r:id="rId7"/>
    <p:sldId id="260" r:id="rId8"/>
    <p:sldId id="261" r:id="rId9"/>
    <p:sldId id="262" r:id="rId10"/>
    <p:sldId id="264" r:id="rId11"/>
    <p:sldId id="263" r:id="rId12"/>
    <p:sldId id="265" r:id="rId13"/>
    <p:sldId id="300" r:id="rId14"/>
    <p:sldId id="301" r:id="rId15"/>
    <p:sldId id="272" r:id="rId16"/>
    <p:sldId id="273" r:id="rId17"/>
    <p:sldId id="274" r:id="rId18"/>
    <p:sldId id="299" r:id="rId19"/>
    <p:sldId id="277" r:id="rId20"/>
    <p:sldId id="278" r:id="rId21"/>
    <p:sldId id="304" r:id="rId22"/>
    <p:sldId id="305" r:id="rId23"/>
    <p:sldId id="306" r:id="rId24"/>
    <p:sldId id="279" r:id="rId25"/>
    <p:sldId id="303" r:id="rId26"/>
    <p:sldId id="296" r:id="rId27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9" autoAdjust="0"/>
    <p:restoredTop sz="95730" autoAdjust="0"/>
  </p:normalViewPr>
  <p:slideViewPr>
    <p:cSldViewPr snapToGrid="0">
      <p:cViewPr varScale="1">
        <p:scale>
          <a:sx n="69" d="100"/>
          <a:sy n="69" d="100"/>
        </p:scale>
        <p:origin x="-28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bro_de_Microsoft_Office_Excel_20071.packag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 rot="0" spcFirstLastPara="1" vertOverflow="ellipsis" vert="horz" wrap="square" anchor="ctr" anchorCtr="1"/>
          <a:lstStyle/>
          <a:p>
            <a:pPr>
              <a:defRPr sz="1398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100" b="1" dirty="0" smtClean="0"/>
              <a:t>Ingresos antes nivelación, después nivelación y </a:t>
            </a:r>
            <a:r>
              <a:rPr lang="es-ES" sz="1100" b="1" dirty="0"/>
              <a:t>total recursos del </a:t>
            </a:r>
            <a:r>
              <a:rPr lang="es-ES" sz="1100" b="1" dirty="0" smtClean="0"/>
              <a:t>modelo </a:t>
            </a:r>
            <a:r>
              <a:rPr lang="es-ES" sz="1100" b="1" dirty="0"/>
              <a:t>(</a:t>
            </a:r>
            <a:r>
              <a:rPr lang="es-ES" sz="1100" b="1" dirty="0" smtClean="0"/>
              <a:t>ingresos</a:t>
            </a:r>
            <a:r>
              <a:rPr lang="es-ES" sz="1100" b="1" baseline="0" dirty="0" smtClean="0"/>
              <a:t> tributarios </a:t>
            </a:r>
            <a:r>
              <a:rPr lang="es-ES" sz="1100" b="1" baseline="0" dirty="0"/>
              <a:t>±FGSPF + 3 </a:t>
            </a:r>
            <a:r>
              <a:rPr lang="es-ES" sz="1100" b="1" baseline="0" dirty="0" smtClean="0"/>
              <a:t>fondos ajuste). </a:t>
            </a:r>
            <a:endParaRPr lang="es-ES" sz="1100" b="1" baseline="0" dirty="0"/>
          </a:p>
          <a:p>
            <a:pPr>
              <a:defRPr sz="1398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100" b="1" baseline="0" dirty="0" smtClean="0"/>
              <a:t>Índice </a:t>
            </a:r>
            <a:r>
              <a:rPr lang="es-ES" sz="1100" b="1" baseline="0" dirty="0"/>
              <a:t>€ </a:t>
            </a:r>
            <a:r>
              <a:rPr lang="es-ES" sz="1100" b="1" baseline="0" dirty="0" smtClean="0"/>
              <a:t>habitante </a:t>
            </a:r>
            <a:r>
              <a:rPr lang="es-ES" sz="1100" b="1" baseline="0" dirty="0"/>
              <a:t>(</a:t>
            </a:r>
            <a:r>
              <a:rPr lang="es-ES" sz="1100" b="1" baseline="0" dirty="0" smtClean="0"/>
              <a:t>ajustado). </a:t>
            </a:r>
            <a:r>
              <a:rPr lang="es-ES" sz="1100" b="1" baseline="0" dirty="0"/>
              <a:t>2015</a:t>
            </a:r>
            <a:endParaRPr lang="es-ES" sz="1100" b="1" dirty="0"/>
          </a:p>
        </c:rich>
      </c:tx>
      <c:spPr>
        <a:noFill/>
        <a:ln w="25391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FGSPF!$S$46</c:f>
              <c:strCache>
                <c:ptCount val="1"/>
                <c:pt idx="0">
                  <c:v>Antes nivelación=ingresos tibutarios</c:v>
                </c:pt>
              </c:strCache>
            </c:strRef>
          </c:tx>
          <c:spPr>
            <a:solidFill>
              <a:srgbClr val="5B9BD5"/>
            </a:solidFill>
            <a:ln w="25391">
              <a:noFill/>
            </a:ln>
          </c:spPr>
          <c:dLbls>
            <c:spPr>
              <a:noFill/>
              <a:ln w="25391">
                <a:noFill/>
              </a:ln>
            </c:spPr>
            <c:showVal val="1"/>
          </c:dLbls>
          <c:cat>
            <c:strRef>
              <c:f>FGSPF!$R$47:$R$61</c:f>
              <c:strCache>
                <c:ptCount val="15"/>
                <c:pt idx="0">
                  <c:v>Cantabria</c:v>
                </c:pt>
                <c:pt idx="1">
                  <c:v>La Rioja</c:v>
                </c:pt>
                <c:pt idx="2">
                  <c:v>Extremadura</c:v>
                </c:pt>
                <c:pt idx="3">
                  <c:v>Aragón</c:v>
                </c:pt>
                <c:pt idx="4">
                  <c:v>Castilla León</c:v>
                </c:pt>
                <c:pt idx="5">
                  <c:v>Asturias</c:v>
                </c:pt>
                <c:pt idx="6">
                  <c:v>Galicia</c:v>
                </c:pt>
                <c:pt idx="7">
                  <c:v>Castilla Mancha</c:v>
                </c:pt>
                <c:pt idx="8">
                  <c:v>Baleares</c:v>
                </c:pt>
                <c:pt idx="9">
                  <c:v>Cataluña</c:v>
                </c:pt>
                <c:pt idx="10">
                  <c:v>Madrid</c:v>
                </c:pt>
                <c:pt idx="11">
                  <c:v>Andalucía</c:v>
                </c:pt>
                <c:pt idx="12">
                  <c:v>Murcia</c:v>
                </c:pt>
                <c:pt idx="13">
                  <c:v>Valencia</c:v>
                </c:pt>
                <c:pt idx="14">
                  <c:v>Canarias</c:v>
                </c:pt>
              </c:strCache>
            </c:strRef>
          </c:cat>
          <c:val>
            <c:numRef>
              <c:f>FGSPF!$S$47:$S$61</c:f>
              <c:numCache>
                <c:formatCode>0</c:formatCode>
                <c:ptCount val="15"/>
                <c:pt idx="0">
                  <c:v>109.77295313754956</c:v>
                </c:pt>
                <c:pt idx="1">
                  <c:v>100.28966408208842</c:v>
                </c:pt>
                <c:pt idx="2">
                  <c:v>70.117429935141871</c:v>
                </c:pt>
                <c:pt idx="3">
                  <c:v>106.94442892283503</c:v>
                </c:pt>
                <c:pt idx="4">
                  <c:v>91.3735051002745</c:v>
                </c:pt>
                <c:pt idx="5">
                  <c:v>98.26442812489816</c:v>
                </c:pt>
                <c:pt idx="6">
                  <c:v>84.2705853132139</c:v>
                </c:pt>
                <c:pt idx="7">
                  <c:v>78.958564215347081</c:v>
                </c:pt>
                <c:pt idx="8">
                  <c:v>122.87731544950861</c:v>
                </c:pt>
                <c:pt idx="9">
                  <c:v>119.94125589414911</c:v>
                </c:pt>
                <c:pt idx="10">
                  <c:v>145.41008048888361</c:v>
                </c:pt>
                <c:pt idx="11">
                  <c:v>79.926777315779717</c:v>
                </c:pt>
                <c:pt idx="12">
                  <c:v>84.022985408724097</c:v>
                </c:pt>
                <c:pt idx="13">
                  <c:v>98.541520102958003</c:v>
                </c:pt>
                <c:pt idx="14">
                  <c:v>40.501516919223981</c:v>
                </c:pt>
              </c:numCache>
            </c:numRef>
          </c:val>
        </c:ser>
        <c:ser>
          <c:idx val="1"/>
          <c:order val="1"/>
          <c:tx>
            <c:strRef>
              <c:f>FGSPF!$T$46</c:f>
              <c:strCache>
                <c:ptCount val="1"/>
                <c:pt idx="0">
                  <c:v>Después nivelación = ingresos tributarios ± FGSPF</c:v>
                </c:pt>
              </c:strCache>
            </c:strRef>
          </c:tx>
          <c:spPr>
            <a:solidFill>
              <a:srgbClr val="ED7D31"/>
            </a:solidFill>
            <a:ln w="25391">
              <a:noFill/>
            </a:ln>
          </c:spPr>
          <c:dLbls>
            <c:spPr>
              <a:noFill/>
              <a:ln w="25391">
                <a:noFill/>
              </a:ln>
            </c:spPr>
            <c:showVal val="1"/>
          </c:dLbls>
          <c:cat>
            <c:strRef>
              <c:f>FGSPF!$R$47:$R$61</c:f>
              <c:strCache>
                <c:ptCount val="15"/>
                <c:pt idx="0">
                  <c:v>Cantabria</c:v>
                </c:pt>
                <c:pt idx="1">
                  <c:v>La Rioja</c:v>
                </c:pt>
                <c:pt idx="2">
                  <c:v>Extremadura</c:v>
                </c:pt>
                <c:pt idx="3">
                  <c:v>Aragón</c:v>
                </c:pt>
                <c:pt idx="4">
                  <c:v>Castilla León</c:v>
                </c:pt>
                <c:pt idx="5">
                  <c:v>Asturias</c:v>
                </c:pt>
                <c:pt idx="6">
                  <c:v>Galicia</c:v>
                </c:pt>
                <c:pt idx="7">
                  <c:v>Castilla Mancha</c:v>
                </c:pt>
                <c:pt idx="8">
                  <c:v>Baleares</c:v>
                </c:pt>
                <c:pt idx="9">
                  <c:v>Cataluña</c:v>
                </c:pt>
                <c:pt idx="10">
                  <c:v>Madrid</c:v>
                </c:pt>
                <c:pt idx="11">
                  <c:v>Andalucía</c:v>
                </c:pt>
                <c:pt idx="12">
                  <c:v>Murcia</c:v>
                </c:pt>
                <c:pt idx="13">
                  <c:v>Valencia</c:v>
                </c:pt>
                <c:pt idx="14">
                  <c:v>Canarias</c:v>
                </c:pt>
              </c:strCache>
            </c:strRef>
          </c:cat>
          <c:val>
            <c:numRef>
              <c:f>FGSPF!$T$47:$T$61</c:f>
              <c:numCache>
                <c:formatCode>0</c:formatCode>
                <c:ptCount val="15"/>
                <c:pt idx="0">
                  <c:v>102.24246569064366</c:v>
                </c:pt>
                <c:pt idx="1">
                  <c:v>100.06646524921923</c:v>
                </c:pt>
                <c:pt idx="2">
                  <c:v>93.143255966179694</c:v>
                </c:pt>
                <c:pt idx="3">
                  <c:v>101.5934429830363</c:v>
                </c:pt>
                <c:pt idx="4">
                  <c:v>98.02059637748377</c:v>
                </c:pt>
                <c:pt idx="5">
                  <c:v>99.601762094958971</c:v>
                </c:pt>
                <c:pt idx="6">
                  <c:v>96.390786666775341</c:v>
                </c:pt>
                <c:pt idx="7">
                  <c:v>95.171909947293983</c:v>
                </c:pt>
                <c:pt idx="8">
                  <c:v>105.24934421228771</c:v>
                </c:pt>
                <c:pt idx="9">
                  <c:v>104.57564684303672</c:v>
                </c:pt>
                <c:pt idx="10">
                  <c:v>110.41962916146963</c:v>
                </c:pt>
                <c:pt idx="11">
                  <c:v>95.394072545271641</c:v>
                </c:pt>
                <c:pt idx="12">
                  <c:v>96.333973308212123</c:v>
                </c:pt>
                <c:pt idx="13">
                  <c:v>99.665342595674161</c:v>
                </c:pt>
                <c:pt idx="14">
                  <c:v>86.34769807282278</c:v>
                </c:pt>
              </c:numCache>
            </c:numRef>
          </c:val>
        </c:ser>
        <c:ser>
          <c:idx val="2"/>
          <c:order val="2"/>
          <c:tx>
            <c:strRef>
              <c:f>FGSPF!$U$46</c:f>
              <c:strCache>
                <c:ptCount val="1"/>
                <c:pt idx="0">
                  <c:v>Total recursos modelo = ingresos tributarios ±FGSPF + 3 fons ajuste</c:v>
                </c:pt>
              </c:strCache>
            </c:strRef>
          </c:tx>
          <c:spPr>
            <a:solidFill>
              <a:srgbClr val="A5A5A5"/>
            </a:solidFill>
            <a:ln w="25391">
              <a:noFill/>
            </a:ln>
          </c:spPr>
          <c:dLbls>
            <c:spPr>
              <a:noFill/>
              <a:ln w="25391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Val val="1"/>
          </c:dLbls>
          <c:cat>
            <c:strRef>
              <c:f>FGSPF!$R$47:$R$61</c:f>
              <c:strCache>
                <c:ptCount val="15"/>
                <c:pt idx="0">
                  <c:v>Cantabria</c:v>
                </c:pt>
                <c:pt idx="1">
                  <c:v>La Rioja</c:v>
                </c:pt>
                <c:pt idx="2">
                  <c:v>Extremadura</c:v>
                </c:pt>
                <c:pt idx="3">
                  <c:v>Aragón</c:v>
                </c:pt>
                <c:pt idx="4">
                  <c:v>Castilla León</c:v>
                </c:pt>
                <c:pt idx="5">
                  <c:v>Asturias</c:v>
                </c:pt>
                <c:pt idx="6">
                  <c:v>Galicia</c:v>
                </c:pt>
                <c:pt idx="7">
                  <c:v>Castilla Mancha</c:v>
                </c:pt>
                <c:pt idx="8">
                  <c:v>Baleares</c:v>
                </c:pt>
                <c:pt idx="9">
                  <c:v>Cataluña</c:v>
                </c:pt>
                <c:pt idx="10">
                  <c:v>Madrid</c:v>
                </c:pt>
                <c:pt idx="11">
                  <c:v>Andalucía</c:v>
                </c:pt>
                <c:pt idx="12">
                  <c:v>Murcia</c:v>
                </c:pt>
                <c:pt idx="13">
                  <c:v>Valencia</c:v>
                </c:pt>
                <c:pt idx="14">
                  <c:v>Canarias</c:v>
                </c:pt>
              </c:strCache>
            </c:strRef>
          </c:cat>
          <c:val>
            <c:numRef>
              <c:f>FGSPF!$U$47:$U$61</c:f>
              <c:numCache>
                <c:formatCode>0</c:formatCode>
                <c:ptCount val="15"/>
                <c:pt idx="0">
                  <c:v>129.30951738665894</c:v>
                </c:pt>
                <c:pt idx="1">
                  <c:v>119.56935206032529</c:v>
                </c:pt>
                <c:pt idx="2">
                  <c:v>112.47555103042586</c:v>
                </c:pt>
                <c:pt idx="3">
                  <c:v>109.87015038755855</c:v>
                </c:pt>
                <c:pt idx="4">
                  <c:v>107.70001929584124</c:v>
                </c:pt>
                <c:pt idx="5">
                  <c:v>106.95166402842294</c:v>
                </c:pt>
                <c:pt idx="6">
                  <c:v>103.47728031503587</c:v>
                </c:pt>
                <c:pt idx="7">
                  <c:v>100.37140877278532</c:v>
                </c:pt>
                <c:pt idx="8">
                  <c:v>99.634267205223324</c:v>
                </c:pt>
                <c:pt idx="9">
                  <c:v>99.633327511089945</c:v>
                </c:pt>
                <c:pt idx="10">
                  <c:v>99.229736503521622</c:v>
                </c:pt>
                <c:pt idx="11">
                  <c:v>96.166797673788196</c:v>
                </c:pt>
                <c:pt idx="12">
                  <c:v>95.085292286353621</c:v>
                </c:pt>
                <c:pt idx="13">
                  <c:v>95.048182196755505</c:v>
                </c:pt>
                <c:pt idx="14">
                  <c:v>90.219317902717762</c:v>
                </c:pt>
              </c:numCache>
            </c:numRef>
          </c:val>
        </c:ser>
        <c:gapWidth val="219"/>
        <c:overlap val="-27"/>
        <c:axId val="35237248"/>
        <c:axId val="35263616"/>
      </c:barChart>
      <c:catAx>
        <c:axId val="352372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2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5263616"/>
        <c:crosses val="autoZero"/>
        <c:auto val="1"/>
        <c:lblAlgn val="ctr"/>
        <c:lblOffset val="100"/>
      </c:catAx>
      <c:valAx>
        <c:axId val="35263616"/>
        <c:scaling>
          <c:orientation val="minMax"/>
        </c:scaling>
        <c:axPos val="l"/>
        <c:majorGridlines>
          <c:spPr>
            <a:ln w="9522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s-ES" sz="1000" b="0" i="0" u="none" strike="noStrike" baseline="0">
                    <a:solidFill>
                      <a:srgbClr val="333333"/>
                    </a:solidFill>
                    <a:latin typeface="Calibri"/>
                  </a:rPr>
                  <a:t>ïndice € habitante (ajustado)</a:t>
                </a:r>
              </a:p>
            </c:rich>
          </c:tx>
          <c:spPr>
            <a:noFill/>
            <a:ln w="25391">
              <a:noFill/>
            </a:ln>
          </c:spPr>
        </c:title>
        <c:numFmt formatCode="0" sourceLinked="1"/>
        <c:majorTickMark val="none"/>
        <c:tickLblPos val="nextTo"/>
        <c:spPr>
          <a:ln w="9522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5237248"/>
        <c:crosses val="autoZero"/>
        <c:crossBetween val="between"/>
      </c:valAx>
      <c:spPr>
        <a:noFill/>
        <a:ln w="25391">
          <a:noFill/>
        </a:ln>
      </c:spPr>
    </c:plotArea>
    <c:legend>
      <c:legendPos val="b"/>
      <c:layout>
        <c:manualLayout>
          <c:xMode val="edge"/>
          <c:yMode val="edge"/>
          <c:wMode val="edge"/>
          <c:hMode val="edge"/>
          <c:x val="2.5578988556078736E-2"/>
          <c:y val="0.94270604582731643"/>
          <c:w val="0.95119842431756341"/>
          <c:h val="0.97222225249525451"/>
        </c:manualLayout>
      </c:layout>
      <c:spPr>
        <a:noFill/>
        <a:ln w="25391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</c:chart>
  <c:spPr>
    <a:solidFill>
      <a:schemeClr val="bg1"/>
    </a:solidFill>
    <a:ln w="9522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CA328-3C31-47D2-A9B6-3155EF901E2A}" type="datetimeFigureOut">
              <a:rPr lang="es-ES"/>
              <a:pPr>
                <a:defRPr/>
              </a:pPr>
              <a:t>23/07/2018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4D9BA-8D99-48ED-9E23-DBC1CA78094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33DBB-DC54-4101-9590-3B5460B65A94}" type="datetimeFigureOut">
              <a:rPr lang="es-ES"/>
              <a:pPr>
                <a:defRPr/>
              </a:pPr>
              <a:t>23/07/2018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B2CC1-CEFD-4430-9953-3E116A4A9E1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9DC55-04CA-49F2-9C3D-55C2BBAEFBE0}" type="datetimeFigureOut">
              <a:rPr lang="es-ES"/>
              <a:pPr>
                <a:defRPr/>
              </a:pPr>
              <a:t>23/07/2018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9923D-0160-4A9F-AF93-82C650D9438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E8769-0814-407D-A584-F9821D03A106}" type="datetimeFigureOut">
              <a:rPr lang="es-ES"/>
              <a:pPr>
                <a:defRPr/>
              </a:pPr>
              <a:t>23/07/2018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4640D-E2A6-48C0-85F4-E76DAE47F0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DCBC8-E579-4817-8BCF-3C1BD2AC2DCE}" type="datetimeFigureOut">
              <a:rPr lang="es-ES"/>
              <a:pPr>
                <a:defRPr/>
              </a:pPr>
              <a:t>23/07/2018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54456-82EE-4796-B5EE-99890D978D7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475CF-A57C-47E3-BA65-8CD1D8AF3B8E}" type="datetimeFigureOut">
              <a:rPr lang="es-ES"/>
              <a:pPr>
                <a:defRPr/>
              </a:pPr>
              <a:t>23/07/2018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AF050-6858-4845-9689-1F7552483CC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4D9B0-E9A9-416F-B9DB-C9A39800A828}" type="datetimeFigureOut">
              <a:rPr lang="es-ES"/>
              <a:pPr>
                <a:defRPr/>
              </a:pPr>
              <a:t>23/07/2018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E8938-6CC3-4710-89DF-E918C2262A1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99324-2E24-4672-99CE-9D60401F9F2B}" type="datetimeFigureOut">
              <a:rPr lang="es-ES"/>
              <a:pPr>
                <a:defRPr/>
              </a:pPr>
              <a:t>23/07/2018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D8DD5-227A-4ED8-9227-0CA6F5BBC35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B695F-07D6-4E0E-B63E-DB681B0427EE}" type="datetimeFigureOut">
              <a:rPr lang="es-ES"/>
              <a:pPr>
                <a:defRPr/>
              </a:pPr>
              <a:t>23/07/2018</a:t>
            </a:fld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022D9-ED2D-45B0-9537-0615D19B226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D278A-97DF-4BA1-94F6-8538DE4374EE}" type="datetimeFigureOut">
              <a:rPr lang="es-ES"/>
              <a:pPr>
                <a:defRPr/>
              </a:pPr>
              <a:t>23/07/2018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A4588-C52A-46CB-8B8B-3EAE15CC8A9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B0360-ACAF-4ED9-A312-3A56D3963CE7}" type="datetimeFigureOut">
              <a:rPr lang="es-ES"/>
              <a:pPr>
                <a:defRPr/>
              </a:pPr>
              <a:t>23/07/2018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31B96-6A3D-4A10-90DE-39CE0C028EB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51CCBF-B27F-4BD3-9594-EA9B2883DBB3}" type="datetimeFigureOut">
              <a:rPr lang="es-ES"/>
              <a:pPr>
                <a:defRPr/>
              </a:pPr>
              <a:t>23/07/2018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83EB42-FB37-43CE-8C79-BE82AEBD8CA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mvilalta@ub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4475" y="1128713"/>
            <a:ext cx="11415713" cy="3940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AR" sz="2200" b="1" dirty="0">
                <a:latin typeface="+mn-lt"/>
              </a:rPr>
              <a:t>LOS DESAFÍOS DE ORGANIZACIÓN Y FINANCIACIÓN EN EL ESTADO AUTONÓMICO ¿REFORMA O COLAPSO?</a:t>
            </a:r>
            <a:r>
              <a:rPr lang="ca-ES" sz="2200" b="1" dirty="0">
                <a:latin typeface="+mn-lt"/>
              </a:rPr>
              <a:t/>
            </a:r>
            <a:br>
              <a:rPr lang="ca-ES" sz="2200" b="1" dirty="0">
                <a:latin typeface="+mn-lt"/>
              </a:rPr>
            </a:br>
            <a:r>
              <a:rPr lang="ca-ES" sz="2200" b="1" dirty="0" smtClean="0">
                <a:latin typeface="+mn-lt"/>
              </a:rPr>
              <a:t/>
            </a:r>
            <a:br>
              <a:rPr lang="ca-ES" sz="2200" b="1" dirty="0" smtClean="0">
                <a:latin typeface="+mn-lt"/>
              </a:rPr>
            </a:br>
            <a:r>
              <a:rPr lang="es-ES" sz="3100" b="1" dirty="0" smtClean="0">
                <a:solidFill>
                  <a:srgbClr val="FF0000"/>
                </a:solidFill>
                <a:latin typeface="+mn-lt"/>
              </a:rPr>
              <a:t>Financiación autonómica y equidad: alcance, instrumentos y exigencias</a:t>
            </a:r>
            <a:r>
              <a:rPr lang="es-ES" sz="3100" b="1" dirty="0" smtClean="0">
                <a:latin typeface="+mn-lt"/>
              </a:rPr>
              <a:t>. </a:t>
            </a:r>
            <a:br>
              <a:rPr lang="es-ES" sz="3100" b="1" dirty="0" smtClean="0">
                <a:latin typeface="+mn-lt"/>
              </a:rPr>
            </a:br>
            <a:r>
              <a:rPr lang="es-ES" sz="3100" b="1" dirty="0" smtClean="0">
                <a:latin typeface="+mn-lt"/>
              </a:rPr>
              <a:t/>
            </a:r>
            <a:br>
              <a:rPr lang="es-ES" sz="3100" b="1" dirty="0" smtClean="0">
                <a:latin typeface="+mn-lt"/>
              </a:rPr>
            </a:br>
            <a:r>
              <a:rPr lang="es-ES" sz="3600" b="1" dirty="0" smtClean="0">
                <a:latin typeface="+mn-lt"/>
              </a:rPr>
              <a:t/>
            </a:r>
            <a:br>
              <a:rPr lang="es-ES" sz="3600" b="1" dirty="0" smtClean="0">
                <a:latin typeface="+mn-lt"/>
              </a:rPr>
            </a:br>
            <a:r>
              <a:rPr lang="es-ES" sz="2200" b="1" dirty="0" smtClean="0">
                <a:latin typeface="+mn-lt"/>
              </a:rPr>
              <a:t>Maite Vilalta</a:t>
            </a:r>
            <a:br>
              <a:rPr lang="es-ES" sz="2200" b="1" dirty="0" smtClean="0">
                <a:latin typeface="+mn-lt"/>
              </a:rPr>
            </a:br>
            <a:r>
              <a:rPr lang="es-ES" sz="2200" b="1" dirty="0" smtClean="0">
                <a:latin typeface="+mn-lt"/>
              </a:rPr>
              <a:t/>
            </a:r>
            <a:br>
              <a:rPr lang="es-ES" sz="2200" b="1" dirty="0" smtClean="0">
                <a:latin typeface="+mn-lt"/>
              </a:rPr>
            </a:br>
            <a:r>
              <a:rPr lang="es-ES" sz="2200" b="1" dirty="0" err="1" smtClean="0">
                <a:latin typeface="+mn-lt"/>
              </a:rPr>
              <a:t>Universitat</a:t>
            </a:r>
            <a:r>
              <a:rPr lang="es-ES" sz="2200" b="1" dirty="0" smtClean="0">
                <a:latin typeface="+mn-lt"/>
              </a:rPr>
              <a:t> de Barcelona </a:t>
            </a:r>
            <a:br>
              <a:rPr lang="es-ES" sz="2200" b="1" dirty="0" smtClean="0">
                <a:latin typeface="+mn-lt"/>
              </a:rPr>
            </a:br>
            <a:r>
              <a:rPr lang="es-ES" sz="2200" b="1" dirty="0" smtClean="0">
                <a:latin typeface="+mn-lt"/>
              </a:rPr>
              <a:t>Institut d’Economia de Barcelona</a:t>
            </a:r>
            <a:r>
              <a:rPr lang="es-ES" sz="2700" b="1" dirty="0">
                <a:latin typeface="+mn-lt"/>
              </a:rPr>
              <a:t/>
            </a:r>
            <a:br>
              <a:rPr lang="es-ES" sz="2700" b="1" dirty="0">
                <a:latin typeface="+mn-lt"/>
              </a:rPr>
            </a:br>
            <a:endParaRPr lang="es-ES" sz="2700" b="1" dirty="0">
              <a:latin typeface="+mn-lt"/>
            </a:endParaRPr>
          </a:p>
        </p:txBody>
      </p:sp>
      <p:sp>
        <p:nvSpPr>
          <p:cNvPr id="13314" name="Subtítulo 2"/>
          <p:cNvSpPr>
            <a:spLocks noGrp="1"/>
          </p:cNvSpPr>
          <p:nvPr>
            <p:ph type="subTitle" idx="1"/>
          </p:nvPr>
        </p:nvSpPr>
        <p:spPr>
          <a:xfrm>
            <a:off x="2784475" y="6340475"/>
            <a:ext cx="9144000" cy="360363"/>
          </a:xfrm>
        </p:spPr>
        <p:txBody>
          <a:bodyPr/>
          <a:lstStyle/>
          <a:p>
            <a:pPr algn="r"/>
            <a:r>
              <a:rPr lang="es-ES" sz="1800" b="1" smtClean="0"/>
              <a:t>UIMP-Santander, 19 de julio de 2018</a:t>
            </a:r>
          </a:p>
        </p:txBody>
      </p:sp>
      <p:pic>
        <p:nvPicPr>
          <p:cNvPr id="13315" name="Picture 18" descr="ide_b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7150" y="74613"/>
            <a:ext cx="1728788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1006475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6350" y="-42863"/>
            <a:ext cx="10515600" cy="349251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1000" b="1" dirty="0">
                <a:latin typeface="+mn-lt"/>
              </a:rPr>
              <a:t>2. La nivelación en el modelo de financiación autonómica</a:t>
            </a:r>
            <a:endParaRPr lang="es-ES" sz="10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0013" y="376238"/>
            <a:ext cx="12091987" cy="648176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dirty="0" smtClean="0"/>
              <a:t>b</a:t>
            </a:r>
            <a:r>
              <a:rPr lang="es-ES" sz="2400" b="1" dirty="0" smtClean="0"/>
              <a:t>. 2001-2008: La pieza del modelo que debería haber contribuido a la nivelación era el </a:t>
            </a:r>
            <a:r>
              <a:rPr lang="es-ES" sz="2400" b="1" dirty="0" smtClean="0">
                <a:solidFill>
                  <a:srgbClr val="FF0000"/>
                </a:solidFill>
              </a:rPr>
              <a:t>Fondo de Suficiencia </a:t>
            </a:r>
            <a:r>
              <a:rPr lang="es-ES" sz="2400" dirty="0" smtClean="0"/>
              <a:t>(FS).</a:t>
            </a:r>
            <a:endParaRPr lang="es-ES" sz="2400" b="1" dirty="0" smtClean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2400" b="1" dirty="0" smtClean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dirty="0"/>
              <a:t>A pesar de las similitudes con la metodología utilizada anteriormente, cabe destacar tres diferencias relevantes: </a:t>
            </a:r>
            <a:endParaRPr lang="es-ES" sz="2400" dirty="0" smtClean="0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lphaLcParenR"/>
              <a:defRPr/>
            </a:pPr>
            <a:r>
              <a:rPr lang="es-ES" sz="2400" dirty="0" smtClean="0"/>
              <a:t>La </a:t>
            </a:r>
            <a:r>
              <a:rPr lang="es-ES" sz="2400" dirty="0"/>
              <a:t>forma de </a:t>
            </a:r>
            <a:r>
              <a:rPr lang="es-ES" sz="2400" dirty="0">
                <a:solidFill>
                  <a:srgbClr val="FF0000"/>
                </a:solidFill>
              </a:rPr>
              <a:t>cálculo</a:t>
            </a:r>
            <a:r>
              <a:rPr lang="es-ES" sz="2400" dirty="0"/>
              <a:t> de las necesidades de gasto es </a:t>
            </a:r>
            <a:r>
              <a:rPr lang="es-ES" sz="2400" dirty="0">
                <a:solidFill>
                  <a:srgbClr val="FF0000"/>
                </a:solidFill>
              </a:rPr>
              <a:t>igual para todas las comunidades</a:t>
            </a:r>
            <a:r>
              <a:rPr lang="es-ES" sz="2400" dirty="0"/>
              <a:t>, dado que habían </a:t>
            </a:r>
            <a:r>
              <a:rPr lang="es-ES" sz="2400" dirty="0" smtClean="0"/>
              <a:t>alcanzado el </a:t>
            </a:r>
            <a:r>
              <a:rPr lang="es-ES" sz="2400" dirty="0"/>
              <a:t>mismo techo competencial; </a:t>
            </a:r>
            <a:endParaRPr lang="es-ES" sz="2400" dirty="0" smtClean="0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lphaLcParenR"/>
              <a:defRPr/>
            </a:pPr>
            <a:r>
              <a:rPr lang="es-ES" sz="2400" dirty="0" smtClean="0"/>
              <a:t>La </a:t>
            </a:r>
            <a:r>
              <a:rPr lang="es-ES" sz="2400" dirty="0"/>
              <a:t>financiación de la </a:t>
            </a:r>
            <a:r>
              <a:rPr lang="es-ES" sz="2400" dirty="0">
                <a:solidFill>
                  <a:srgbClr val="FF0000"/>
                </a:solidFill>
              </a:rPr>
              <a:t>sanidad </a:t>
            </a:r>
            <a:r>
              <a:rPr lang="es-ES" sz="2400" dirty="0"/>
              <a:t>se incluye dentro del modelo básico; </a:t>
            </a:r>
            <a:endParaRPr lang="es-ES" sz="2400" dirty="0" smtClean="0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lphaLcParenR"/>
              <a:defRPr/>
            </a:pPr>
            <a:r>
              <a:rPr lang="es-ES" sz="2400" dirty="0" smtClean="0"/>
              <a:t>Se </a:t>
            </a:r>
            <a:r>
              <a:rPr lang="es-ES" sz="2400" dirty="0"/>
              <a:t>considera </a:t>
            </a:r>
            <a:r>
              <a:rPr lang="es-ES" sz="2400" dirty="0">
                <a:solidFill>
                  <a:srgbClr val="FF0000"/>
                </a:solidFill>
              </a:rPr>
              <a:t>cerrado </a:t>
            </a:r>
            <a:r>
              <a:rPr lang="es-ES" sz="2400" dirty="0"/>
              <a:t>el modelo. No se prevé la revisión quinquenal del cálculo de necesidades de gasto ni de ningún otro elemento del modelo, es decir, no se incorpora </a:t>
            </a:r>
            <a:r>
              <a:rPr lang="es-ES" sz="2400" dirty="0">
                <a:solidFill>
                  <a:srgbClr val="FF0000"/>
                </a:solidFill>
              </a:rPr>
              <a:t>ningún mecanismo de revisión </a:t>
            </a:r>
            <a:r>
              <a:rPr lang="es-ES" sz="2400" dirty="0"/>
              <a:t>del mismo. </a:t>
            </a:r>
            <a:endParaRPr lang="es-ES" sz="2400" dirty="0" smtClean="0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lphaLcParenR"/>
              <a:defRPr/>
            </a:pPr>
            <a:endParaRPr lang="es-ES" sz="24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dirty="0"/>
              <a:t>Al igual que en los acuerdos anteriores, se diseñaron un conjunto de </a:t>
            </a:r>
            <a:r>
              <a:rPr lang="es-ES" sz="2400" dirty="0">
                <a:solidFill>
                  <a:srgbClr val="FF0000"/>
                </a:solidFill>
              </a:rPr>
              <a:t>modulaciones</a:t>
            </a:r>
            <a:r>
              <a:rPr lang="es-ES" sz="2400" dirty="0"/>
              <a:t>, </a:t>
            </a:r>
            <a:r>
              <a:rPr lang="es-ES" sz="2400" dirty="0">
                <a:solidFill>
                  <a:srgbClr val="FF0000"/>
                </a:solidFill>
              </a:rPr>
              <a:t>fondos específicos </a:t>
            </a:r>
            <a:r>
              <a:rPr lang="es-ES" sz="2400" dirty="0"/>
              <a:t>y </a:t>
            </a:r>
            <a:r>
              <a:rPr lang="es-ES" sz="2400" dirty="0">
                <a:solidFill>
                  <a:srgbClr val="FF0000"/>
                </a:solidFill>
              </a:rPr>
              <a:t>cláusulas de </a:t>
            </a:r>
            <a:r>
              <a:rPr lang="es-ES" sz="2400" dirty="0" smtClean="0">
                <a:solidFill>
                  <a:srgbClr val="FF0000"/>
                </a:solidFill>
              </a:rPr>
              <a:t>garantía</a:t>
            </a:r>
            <a:r>
              <a:rPr lang="es-ES" sz="2400" dirty="0" smtClean="0"/>
              <a:t>. Ello explica los resultados obtenidos.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13" y="26988"/>
            <a:ext cx="10515600" cy="3492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1000" b="1" dirty="0">
                <a:latin typeface="+mn-lt"/>
              </a:rPr>
              <a:t>2. La nivelación en el modelo de financiación autonómica</a:t>
            </a:r>
            <a:endParaRPr lang="es-ES" sz="1000" dirty="0">
              <a:latin typeface="+mn-lt"/>
            </a:endParaRPr>
          </a:p>
        </p:txBody>
      </p:sp>
      <p:pic>
        <p:nvPicPr>
          <p:cNvPr id="23554" name="Imatge 2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27063" y="889000"/>
            <a:ext cx="10847387" cy="53736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4288" y="26988"/>
            <a:ext cx="10515601" cy="2857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1000" b="1" dirty="0">
                <a:latin typeface="+mn-lt"/>
              </a:rPr>
              <a:t>2. La nivelación en el modelo de financiación autonómica</a:t>
            </a:r>
            <a:endParaRPr lang="es-ES" sz="10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7313" y="412750"/>
            <a:ext cx="12104687" cy="6445250"/>
          </a:xfrm>
        </p:spPr>
        <p:txBody>
          <a:bodyPr rtlCol="0">
            <a:normAutofit fontScale="700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dirty="0" smtClean="0"/>
              <a:t>¿Qué </a:t>
            </a:r>
            <a:r>
              <a:rPr lang="es-ES" b="1" dirty="0" smtClean="0">
                <a:solidFill>
                  <a:srgbClr val="FF0000"/>
                </a:solidFill>
              </a:rPr>
              <a:t>lección</a:t>
            </a:r>
            <a:r>
              <a:rPr lang="es-ES" b="1" dirty="0" smtClean="0"/>
              <a:t> sacamos de esta mirada al pasado?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b="1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dirty="0" smtClean="0">
                <a:solidFill>
                  <a:srgbClr val="FF0000"/>
                </a:solidFill>
              </a:rPr>
              <a:t>Ni </a:t>
            </a:r>
            <a:r>
              <a:rPr lang="es-ES" b="1" dirty="0">
                <a:solidFill>
                  <a:srgbClr val="FF0000"/>
                </a:solidFill>
              </a:rPr>
              <a:t>la PIE</a:t>
            </a:r>
            <a:r>
              <a:rPr lang="es-ES" b="1" dirty="0"/>
              <a:t>, </a:t>
            </a:r>
            <a:r>
              <a:rPr lang="es-ES" b="1" dirty="0">
                <a:solidFill>
                  <a:srgbClr val="FF0000"/>
                </a:solidFill>
              </a:rPr>
              <a:t>ni el fondo de suficiencia contribuyeron</a:t>
            </a:r>
            <a:r>
              <a:rPr lang="es-ES" b="1" dirty="0"/>
              <a:t> a dar cumplimiento al principio de </a:t>
            </a:r>
            <a:r>
              <a:rPr lang="es-ES" b="1" dirty="0">
                <a:solidFill>
                  <a:srgbClr val="FF0000"/>
                </a:solidFill>
              </a:rPr>
              <a:t>equidad </a:t>
            </a:r>
            <a:r>
              <a:rPr lang="es-ES" b="1" dirty="0"/>
              <a:t>horizontal. </a:t>
            </a:r>
            <a:endParaRPr lang="es-ES" b="1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b="1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dirty="0" smtClean="0"/>
              <a:t>Las </a:t>
            </a:r>
            <a:r>
              <a:rPr lang="es-ES" b="1" dirty="0"/>
              <a:t>principales causas que lo explican se pueden enumerar de la forma siguiente</a:t>
            </a:r>
            <a:r>
              <a:rPr lang="es-ES" b="1" dirty="0" smtClean="0"/>
              <a:t>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b="1" dirty="0" smtClean="0"/>
          </a:p>
          <a:p>
            <a:pPr marL="0" indent="0" fontAlgn="auto">
              <a:lnSpc>
                <a:spcPct val="14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dirty="0" smtClean="0"/>
              <a:t> </a:t>
            </a:r>
            <a:r>
              <a:rPr lang="es-ES" b="1" dirty="0"/>
              <a:t>i) </a:t>
            </a:r>
            <a:r>
              <a:rPr lang="es-ES_tradnl" b="1" dirty="0" smtClean="0"/>
              <a:t>Inexistencia </a:t>
            </a:r>
            <a:r>
              <a:rPr lang="es-ES_tradnl" b="1" dirty="0"/>
              <a:t>de una definición explícita del </a:t>
            </a:r>
            <a:r>
              <a:rPr lang="es-ES_tradnl" b="1" dirty="0">
                <a:solidFill>
                  <a:srgbClr val="FF0000"/>
                </a:solidFill>
              </a:rPr>
              <a:t>criterio de equidad </a:t>
            </a:r>
            <a:r>
              <a:rPr lang="es-ES_tradnl" b="1" dirty="0"/>
              <a:t>al que se pretende dar cumplimiento</a:t>
            </a:r>
            <a:r>
              <a:rPr lang="es-ES_tradnl" b="1" dirty="0" smtClean="0"/>
              <a:t>;</a:t>
            </a:r>
          </a:p>
          <a:p>
            <a:pPr marL="0" indent="0" fontAlgn="auto">
              <a:lnSpc>
                <a:spcPct val="14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_tradnl" b="1" dirty="0" smtClean="0"/>
              <a:t> ii) Falta </a:t>
            </a:r>
            <a:r>
              <a:rPr lang="es-ES_tradnl" b="1" dirty="0"/>
              <a:t>de justificación de las variables y ponderaciones que intervienen en el cálculo del </a:t>
            </a:r>
            <a:r>
              <a:rPr lang="es-ES_tradnl" b="1" dirty="0">
                <a:solidFill>
                  <a:srgbClr val="FF0000"/>
                </a:solidFill>
              </a:rPr>
              <a:t>indicador de necesidades de gasto </a:t>
            </a:r>
            <a:r>
              <a:rPr lang="es-ES_tradnl" b="1" dirty="0"/>
              <a:t>y del </a:t>
            </a:r>
            <a:r>
              <a:rPr lang="es-ES_tradnl" b="1" dirty="0">
                <a:solidFill>
                  <a:srgbClr val="FF0000"/>
                </a:solidFill>
              </a:rPr>
              <a:t>indicador de capacidad </a:t>
            </a:r>
            <a:r>
              <a:rPr lang="es-ES_tradnl" b="1" dirty="0" smtClean="0">
                <a:solidFill>
                  <a:srgbClr val="FF0000"/>
                </a:solidFill>
              </a:rPr>
              <a:t>fiscal</a:t>
            </a:r>
            <a:r>
              <a:rPr lang="es-ES_tradnl" b="1" dirty="0" smtClean="0"/>
              <a:t>;</a:t>
            </a:r>
          </a:p>
          <a:p>
            <a:pPr marL="0" indent="0" fontAlgn="auto">
              <a:lnSpc>
                <a:spcPct val="14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_tradnl" b="1" dirty="0" smtClean="0"/>
              <a:t>iii) Incorrecta </a:t>
            </a:r>
            <a:r>
              <a:rPr lang="es-ES_tradnl" b="1" dirty="0" smtClean="0">
                <a:solidFill>
                  <a:srgbClr val="FF0000"/>
                </a:solidFill>
              </a:rPr>
              <a:t>ponderación</a:t>
            </a:r>
            <a:r>
              <a:rPr lang="es-ES_tradnl" b="1" dirty="0" smtClean="0"/>
              <a:t> relativa de ambos indicadores; </a:t>
            </a:r>
          </a:p>
          <a:p>
            <a:pPr marL="0" indent="0" fontAlgn="auto">
              <a:lnSpc>
                <a:spcPct val="14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_tradnl" b="1" dirty="0" smtClean="0"/>
              <a:t>iv</a:t>
            </a:r>
            <a:r>
              <a:rPr lang="es-ES_tradnl" b="1" dirty="0"/>
              <a:t>) </a:t>
            </a:r>
            <a:r>
              <a:rPr lang="es-ES_tradnl" b="1" dirty="0" smtClean="0"/>
              <a:t>Mal </a:t>
            </a:r>
            <a:r>
              <a:rPr lang="es-ES_tradnl" b="1" dirty="0"/>
              <a:t>funcionamiento de los </a:t>
            </a:r>
            <a:r>
              <a:rPr lang="es-ES_tradnl" b="1" dirty="0">
                <a:solidFill>
                  <a:srgbClr val="FF0000"/>
                </a:solidFill>
              </a:rPr>
              <a:t>mecanismos de actualización </a:t>
            </a:r>
            <a:r>
              <a:rPr lang="es-ES_tradnl" b="1" dirty="0"/>
              <a:t>y ajuste del cálculo de la subvención</a:t>
            </a:r>
            <a:r>
              <a:rPr lang="es-ES_tradnl" b="1" dirty="0" smtClean="0"/>
              <a:t>;</a:t>
            </a:r>
          </a:p>
          <a:p>
            <a:pPr marL="0" indent="0" fontAlgn="auto">
              <a:lnSpc>
                <a:spcPct val="14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_tradnl" b="1" dirty="0" smtClean="0"/>
              <a:t>v</a:t>
            </a:r>
            <a:r>
              <a:rPr lang="es-ES_tradnl" b="1" dirty="0"/>
              <a:t>) </a:t>
            </a:r>
            <a:r>
              <a:rPr lang="es-ES_tradnl" b="1" dirty="0" smtClean="0"/>
              <a:t>Insuficiente </a:t>
            </a:r>
            <a:r>
              <a:rPr lang="es-ES_tradnl" b="1" dirty="0"/>
              <a:t>fundamentación del </a:t>
            </a:r>
            <a:r>
              <a:rPr lang="es-ES_tradnl" b="1" dirty="0">
                <a:solidFill>
                  <a:srgbClr val="FF0000"/>
                </a:solidFill>
              </a:rPr>
              <a:t>índice</a:t>
            </a:r>
            <a:r>
              <a:rPr lang="es-ES_tradnl" b="1" dirty="0"/>
              <a:t> seleccionado para calcular </a:t>
            </a:r>
            <a:r>
              <a:rPr lang="es-ES_tradnl" b="1" dirty="0">
                <a:solidFill>
                  <a:srgbClr val="FF0000"/>
                </a:solidFill>
              </a:rPr>
              <a:t>la evolución de la subvención</a:t>
            </a:r>
            <a:r>
              <a:rPr lang="es-ES_tradnl" b="1" dirty="0"/>
              <a:t>; </a:t>
            </a:r>
            <a:endParaRPr lang="es-ES_tradnl" b="1" dirty="0" smtClean="0"/>
          </a:p>
          <a:p>
            <a:pPr marL="0" indent="0" fontAlgn="auto">
              <a:lnSpc>
                <a:spcPct val="14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_tradnl" b="1" dirty="0" smtClean="0"/>
              <a:t>vi</a:t>
            </a:r>
            <a:r>
              <a:rPr lang="es-ES_tradnl" b="1" dirty="0"/>
              <a:t>) </a:t>
            </a:r>
            <a:r>
              <a:rPr lang="es-ES_tradnl" b="1" dirty="0" smtClean="0"/>
              <a:t>Falta </a:t>
            </a:r>
            <a:r>
              <a:rPr lang="es-ES_tradnl" b="1" dirty="0"/>
              <a:t>de </a:t>
            </a:r>
            <a:r>
              <a:rPr lang="es-ES_tradnl" b="1" dirty="0">
                <a:solidFill>
                  <a:srgbClr val="FF0000"/>
                </a:solidFill>
              </a:rPr>
              <a:t>transparencia</a:t>
            </a:r>
            <a:r>
              <a:rPr lang="es-ES_tradnl" b="1" dirty="0"/>
              <a:t> y de mecanismos </a:t>
            </a:r>
            <a:r>
              <a:rPr lang="es-ES_tradnl" b="1" dirty="0">
                <a:solidFill>
                  <a:srgbClr val="FF0000"/>
                </a:solidFill>
              </a:rPr>
              <a:t>de coordinación</a:t>
            </a:r>
            <a:r>
              <a:rPr lang="es-ES_tradnl" b="1" dirty="0"/>
              <a:t>, tanto a la hora de acordar la forma de cálculo de la subvención en el año base, como su posterior funcionamiento. </a:t>
            </a:r>
            <a:endParaRPr lang="es-ES_tradnl" b="1" dirty="0" smtClean="0"/>
          </a:p>
          <a:p>
            <a:pPr marL="0" indent="0" fontAlgn="auto">
              <a:lnSpc>
                <a:spcPct val="14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_tradnl" b="1" dirty="0" smtClean="0"/>
              <a:t>vii</a:t>
            </a:r>
            <a:r>
              <a:rPr lang="es-ES_tradnl" b="1" dirty="0"/>
              <a:t>) </a:t>
            </a:r>
            <a:r>
              <a:rPr lang="es-ES_tradnl" b="1" dirty="0" smtClean="0"/>
              <a:t> Y además: No </a:t>
            </a:r>
            <a:r>
              <a:rPr lang="es-ES_tradnl" b="1" dirty="0"/>
              <a:t>inclusión de las </a:t>
            </a:r>
            <a:r>
              <a:rPr lang="es-ES_tradnl" b="1" dirty="0">
                <a:solidFill>
                  <a:srgbClr val="FF0000"/>
                </a:solidFill>
              </a:rPr>
              <a:t>comunidades autónomas forales </a:t>
            </a:r>
            <a:r>
              <a:rPr lang="es-ES_tradnl" b="1" dirty="0"/>
              <a:t>en el mecanismo de nivelación.; </a:t>
            </a:r>
          </a:p>
          <a:p>
            <a:pPr marL="0" indent="0" fontAlgn="auto">
              <a:lnSpc>
                <a:spcPct val="14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b="1" dirty="0"/>
          </a:p>
          <a:p>
            <a:pPr marL="0" indent="0" fontAlgn="auto">
              <a:lnSpc>
                <a:spcPct val="14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30163" y="-146050"/>
            <a:ext cx="3792538" cy="4762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1000" b="1" dirty="0">
                <a:latin typeface="+mn-lt"/>
              </a:rPr>
              <a:t>2. La nivelación en el modelo de financiación autonómica</a:t>
            </a:r>
            <a:endParaRPr lang="es-ES" sz="10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613" y="538163"/>
            <a:ext cx="12012612" cy="607536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000" b="1" dirty="0"/>
              <a:t>El model </a:t>
            </a:r>
            <a:r>
              <a:rPr lang="ca-ES" sz="2000" b="1" dirty="0" err="1" smtClean="0"/>
              <a:t>contiene</a:t>
            </a:r>
            <a:r>
              <a:rPr lang="ca-ES" sz="2000" b="1" dirty="0" smtClean="0"/>
              <a:t> </a:t>
            </a:r>
            <a:r>
              <a:rPr lang="ca-ES" sz="2000" b="1" dirty="0">
                <a:solidFill>
                  <a:srgbClr val="FF0000"/>
                </a:solidFill>
              </a:rPr>
              <a:t>3 </a:t>
            </a:r>
            <a:r>
              <a:rPr lang="ca-ES" sz="2000" b="1" dirty="0" err="1" smtClean="0">
                <a:solidFill>
                  <a:srgbClr val="FF0000"/>
                </a:solidFill>
              </a:rPr>
              <a:t>vías</a:t>
            </a:r>
            <a:r>
              <a:rPr lang="ca-ES" sz="2000" b="1" dirty="0" smtClean="0">
                <a:solidFill>
                  <a:srgbClr val="FF0000"/>
                </a:solidFill>
              </a:rPr>
              <a:t> </a:t>
            </a:r>
            <a:r>
              <a:rPr lang="ca-ES" sz="2000" b="1" dirty="0" smtClean="0"/>
              <a:t>de </a:t>
            </a:r>
            <a:r>
              <a:rPr lang="ca-ES" sz="2000" b="1" dirty="0" err="1" smtClean="0"/>
              <a:t>obtención</a:t>
            </a:r>
            <a:r>
              <a:rPr lang="ca-ES" sz="2000" b="1" dirty="0" smtClean="0"/>
              <a:t> de los </a:t>
            </a:r>
            <a:r>
              <a:rPr lang="ca-ES" sz="2000" b="1" dirty="0"/>
              <a:t>recursos: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000" b="1" dirty="0" smtClean="0"/>
              <a:t>1) Una </a:t>
            </a:r>
            <a:r>
              <a:rPr lang="ca-ES" sz="2000" b="1" dirty="0" smtClean="0">
                <a:solidFill>
                  <a:srgbClr val="FF0000"/>
                </a:solidFill>
              </a:rPr>
              <a:t>cesta tributaria (T)</a:t>
            </a:r>
            <a:r>
              <a:rPr lang="ca-ES" sz="2000" b="1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000" b="1" dirty="0" smtClean="0"/>
              <a:t>2</a:t>
            </a:r>
            <a:r>
              <a:rPr lang="ca-ES" sz="2000" b="1" dirty="0"/>
              <a:t>) Un </a:t>
            </a:r>
            <a:r>
              <a:rPr lang="ca-ES" sz="2000" b="1" dirty="0" err="1" smtClean="0">
                <a:solidFill>
                  <a:srgbClr val="FF0000"/>
                </a:solidFill>
              </a:rPr>
              <a:t>mecanismo</a:t>
            </a:r>
            <a:r>
              <a:rPr lang="ca-ES" sz="2000" b="1" dirty="0" smtClean="0">
                <a:solidFill>
                  <a:srgbClr val="FF0000"/>
                </a:solidFill>
              </a:rPr>
              <a:t> de </a:t>
            </a:r>
            <a:r>
              <a:rPr lang="ca-ES" sz="2000" b="1" dirty="0" err="1" smtClean="0">
                <a:solidFill>
                  <a:srgbClr val="FF0000"/>
                </a:solidFill>
              </a:rPr>
              <a:t>nivelación</a:t>
            </a:r>
            <a:r>
              <a:rPr lang="ca-ES" sz="2000" b="1" dirty="0" smtClean="0"/>
              <a:t>: </a:t>
            </a:r>
            <a:r>
              <a:rPr lang="ca-ES" sz="2000" b="1" i="1" dirty="0" smtClean="0"/>
              <a:t>Fondo </a:t>
            </a:r>
            <a:r>
              <a:rPr lang="ca-ES" sz="2000" b="1" i="1" dirty="0"/>
              <a:t>de </a:t>
            </a:r>
            <a:r>
              <a:rPr lang="ca-ES" sz="2000" b="1" i="1" dirty="0" err="1" smtClean="0"/>
              <a:t>Garantía</a:t>
            </a:r>
            <a:r>
              <a:rPr lang="ca-ES" sz="2000" b="1" i="1" dirty="0" smtClean="0"/>
              <a:t> de los Servicios </a:t>
            </a:r>
            <a:r>
              <a:rPr lang="ca-ES" sz="2000" b="1" i="1" dirty="0" err="1" smtClean="0"/>
              <a:t>Públicos</a:t>
            </a:r>
            <a:r>
              <a:rPr lang="ca-ES" sz="2000" b="1" i="1" dirty="0" smtClean="0"/>
              <a:t> </a:t>
            </a:r>
            <a:r>
              <a:rPr lang="ca-ES" sz="2000" b="1" i="1" dirty="0" err="1" smtClean="0"/>
              <a:t>Fundamentales</a:t>
            </a:r>
            <a:r>
              <a:rPr lang="ca-ES" sz="2000" b="1" dirty="0" smtClean="0"/>
              <a:t>.</a:t>
            </a:r>
            <a:endParaRPr lang="ca-ES" sz="2000" b="1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000" b="1" dirty="0"/>
              <a:t>3) </a:t>
            </a:r>
            <a:r>
              <a:rPr lang="ca-ES" sz="2000" b="1" dirty="0" smtClean="0"/>
              <a:t>Tres </a:t>
            </a:r>
            <a:r>
              <a:rPr lang="ca-ES" sz="2000" b="1" dirty="0" smtClean="0">
                <a:solidFill>
                  <a:srgbClr val="FF0000"/>
                </a:solidFill>
              </a:rPr>
              <a:t>fondos de </a:t>
            </a:r>
            <a:r>
              <a:rPr lang="ca-ES" sz="2000" b="1" dirty="0" err="1" smtClean="0">
                <a:solidFill>
                  <a:srgbClr val="FF0000"/>
                </a:solidFill>
              </a:rPr>
              <a:t>ajuste</a:t>
            </a:r>
            <a:r>
              <a:rPr lang="ca-ES" sz="2000" b="1" dirty="0" smtClean="0"/>
              <a:t>: Fondo </a:t>
            </a:r>
            <a:r>
              <a:rPr lang="ca-ES" sz="2000" b="1" dirty="0"/>
              <a:t>de </a:t>
            </a:r>
            <a:r>
              <a:rPr lang="ca-ES" sz="2000" b="1" dirty="0" err="1" smtClean="0"/>
              <a:t>suficiencia</a:t>
            </a:r>
            <a:r>
              <a:rPr lang="ca-ES" sz="2000" b="1" dirty="0" smtClean="0"/>
              <a:t>, Fondo </a:t>
            </a:r>
            <a:r>
              <a:rPr lang="ca-ES" sz="2000" b="1" dirty="0"/>
              <a:t>de </a:t>
            </a:r>
            <a:r>
              <a:rPr lang="ca-ES" sz="2000" b="1" dirty="0" err="1" smtClean="0"/>
              <a:t>competitividad</a:t>
            </a:r>
            <a:r>
              <a:rPr lang="ca-ES" sz="2000" b="1" dirty="0" smtClean="0"/>
              <a:t> y Fondo </a:t>
            </a:r>
            <a:r>
              <a:rPr lang="ca-ES" sz="2000" b="1" dirty="0"/>
              <a:t>de </a:t>
            </a:r>
            <a:r>
              <a:rPr lang="ca-ES" sz="2000" b="1" dirty="0" err="1" smtClean="0"/>
              <a:t>cooperación</a:t>
            </a:r>
            <a:r>
              <a:rPr lang="ca-ES" sz="2000" b="1" dirty="0" smtClean="0"/>
              <a:t>.</a:t>
            </a:r>
            <a:endParaRPr lang="ca-ES" sz="2000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ES" sz="2400" b="1" dirty="0"/>
          </a:p>
        </p:txBody>
      </p:sp>
      <p:pic>
        <p:nvPicPr>
          <p:cNvPr id="4" name="Imatg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5275" y="2360613"/>
            <a:ext cx="8721725" cy="433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47625" y="-128588"/>
            <a:ext cx="3940175" cy="476251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1000" b="1" dirty="0">
                <a:latin typeface="+mn-lt"/>
              </a:rPr>
              <a:t>2. La nivelación en el modelo de financiación autonómica</a:t>
            </a:r>
            <a:endParaRPr lang="es-ES" sz="1000" dirty="0">
              <a:latin typeface="+mn-lt"/>
            </a:endParaRPr>
          </a:p>
        </p:txBody>
      </p:sp>
      <p:pic>
        <p:nvPicPr>
          <p:cNvPr id="5" name="Contenidor de contingut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8163" y="617538"/>
            <a:ext cx="5407025" cy="5427662"/>
          </a:xfrm>
        </p:spPr>
      </p:pic>
      <p:pic>
        <p:nvPicPr>
          <p:cNvPr id="6" name="Imatg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5425" y="727075"/>
            <a:ext cx="4022725" cy="535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a 7"/>
          <p:cNvGraphicFramePr>
            <a:graphicFrameLocks noGrp="1"/>
          </p:cNvGraphicFramePr>
          <p:nvPr/>
        </p:nvGraphicFramePr>
        <p:xfrm>
          <a:off x="538163" y="6122988"/>
          <a:ext cx="11163300" cy="695325"/>
        </p:xfrm>
        <a:graphic>
          <a:graphicData uri="http://schemas.openxmlformats.org/drawingml/2006/table">
            <a:tbl>
              <a:tblPr/>
              <a:tblGrid>
                <a:gridCol w="11162804">
                  <a:extLst>
                    <a:ext uri="{9D8B030D-6E8A-4147-A177-3AD203B41FA5}"/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Elaboración propia a partir de Ministerio Hacienda.</a:t>
                      </a:r>
                      <a:endParaRPr lang="es-ES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</a:t>
                      </a:r>
                      <a:r>
                        <a:rPr lang="es-ES" sz="10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ingresos tributarios incluyen: tramo autonómico IRPF (50%),  50% IVA , 58% impuestos especiales  (alcohol, tabaco e</a:t>
                      </a:r>
                      <a:r>
                        <a:rPr lang="es-ES" sz="10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hidrocarburos), impuesto s/patrimonio, sucesiones y donaciones, transmisiones patrimoniales, actos jurídicos documentados y tasa juego.</a:t>
                      </a:r>
                      <a:endParaRPr lang="es-ES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Canarias tiene un régimen fiscal específico reconocido por la Constitución. Su cesta no es comparable con la del resto.</a:t>
                      </a:r>
                      <a:endParaRPr lang="es-ES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26636" name="QuadreDeText 2"/>
          <p:cNvSpPr txBox="1">
            <a:spLocks noChangeArrowheads="1"/>
          </p:cNvSpPr>
          <p:nvPr/>
        </p:nvSpPr>
        <p:spPr bwMode="auto">
          <a:xfrm>
            <a:off x="2560638" y="357188"/>
            <a:ext cx="12271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a-ES" b="1">
                <a:latin typeface="Calibri" pitchFamily="34" charset="0"/>
              </a:rPr>
              <a:t>Resultados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41275" y="-114300"/>
            <a:ext cx="4187825" cy="4746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1000" b="1" dirty="0">
                <a:latin typeface="+mn-lt"/>
              </a:rPr>
              <a:t>2. La nivelación en el modelo de financiación autonómica</a:t>
            </a:r>
            <a:endParaRPr lang="es-ES" sz="10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613" y="328613"/>
            <a:ext cx="16541750" cy="1605915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1800" b="1" dirty="0" smtClean="0">
                <a:ea typeface="Times New Roman" panose="02020603050405020304" pitchFamily="18" charset="0"/>
              </a:rPr>
              <a:t>El </a:t>
            </a:r>
            <a:r>
              <a:rPr lang="es-ES" sz="1800" b="1" i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Fondo de Garantía de los Servicios Públicos Fundamentales </a:t>
            </a:r>
            <a:r>
              <a:rPr lang="es-ES" sz="1800" b="1" dirty="0" smtClean="0">
                <a:ea typeface="Times New Roman" panose="02020603050405020304" pitchFamily="18" charset="0"/>
              </a:rPr>
              <a:t>(FGSPF).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es-ES" sz="1800" b="1" dirty="0" smtClean="0">
                <a:ea typeface="Times New Roman" panose="02020603050405020304" pitchFamily="18" charset="0"/>
              </a:rPr>
              <a:t>El </a:t>
            </a:r>
            <a:r>
              <a:rPr lang="es-ES" sz="1800" b="1" u="sng" dirty="0" smtClean="0">
                <a:ea typeface="Times New Roman" panose="02020603050405020304" pitchFamily="18" charset="0"/>
              </a:rPr>
              <a:t>objetivo</a:t>
            </a:r>
            <a:r>
              <a:rPr lang="es-ES" sz="1800" b="1" dirty="0" smtClean="0">
                <a:ea typeface="Times New Roman" panose="02020603050405020304" pitchFamily="18" charset="0"/>
              </a:rPr>
              <a:t>: Asegurar que todos los gobiernos autonómicos disponen del mismo volumen de recursos por habitante (ajustado)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1800" b="1" dirty="0" smtClean="0">
                <a:ea typeface="Times New Roman" panose="02020603050405020304" pitchFamily="18" charset="0"/>
              </a:rPr>
              <a:t>para la prestación de los servicios esenciales del bienestar, realizando el mismo esfuerzo fiscal. Se traduce en una nivelación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1800" b="1" dirty="0" smtClean="0">
                <a:ea typeface="Times New Roman" panose="02020603050405020304" pitchFamily="18" charset="0"/>
              </a:rPr>
              <a:t>total del </a:t>
            </a:r>
            <a:r>
              <a:rPr lang="es-ES" sz="18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75%</a:t>
            </a:r>
            <a:r>
              <a:rPr lang="es-ES" sz="1800" b="1" dirty="0" smtClean="0">
                <a:ea typeface="Times New Roman" panose="02020603050405020304" pitchFamily="18" charset="0"/>
              </a:rPr>
              <a:t> de los recursos.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es-ES" sz="1800" b="1" dirty="0" smtClean="0">
                <a:ea typeface="Times New Roman" panose="02020603050405020304" pitchFamily="18" charset="0"/>
              </a:rPr>
              <a:t>Las dos </a:t>
            </a:r>
            <a:r>
              <a:rPr lang="es-ES" sz="1800" b="1" u="sng" dirty="0" smtClean="0">
                <a:ea typeface="Times New Roman" panose="02020603050405020304" pitchFamily="18" charset="0"/>
              </a:rPr>
              <a:t>variables</a:t>
            </a:r>
            <a:r>
              <a:rPr lang="es-ES" sz="1800" b="1" dirty="0" smtClean="0">
                <a:ea typeface="Times New Roman" panose="02020603050405020304" pitchFamily="18" charset="0"/>
              </a:rPr>
              <a:t> esenciales: indicador de </a:t>
            </a:r>
            <a:r>
              <a:rPr lang="es-ES" sz="1800" b="1" u="sng" dirty="0" smtClean="0">
                <a:ea typeface="Times New Roman" panose="02020603050405020304" pitchFamily="18" charset="0"/>
              </a:rPr>
              <a:t>necesidades</a:t>
            </a:r>
            <a:r>
              <a:rPr lang="es-ES" sz="1800" b="1" dirty="0" smtClean="0">
                <a:ea typeface="Times New Roman" panose="02020603050405020304" pitchFamily="18" charset="0"/>
              </a:rPr>
              <a:t> e indicador de </a:t>
            </a:r>
            <a:r>
              <a:rPr lang="es-ES" sz="1800" b="1" u="sng" dirty="0" smtClean="0">
                <a:ea typeface="Times New Roman" panose="02020603050405020304" pitchFamily="18" charset="0"/>
              </a:rPr>
              <a:t>capacidad fiscal</a:t>
            </a:r>
            <a:r>
              <a:rPr lang="es-ES" sz="1800" b="1" dirty="0" smtClean="0">
                <a:ea typeface="Times New Roman" panose="02020603050405020304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es-ES" sz="1800" b="1" dirty="0" smtClean="0">
                <a:ea typeface="Times New Roman" panose="02020603050405020304" pitchFamily="18" charset="0"/>
              </a:rPr>
              <a:t>El mecanismo de actualización: cálculo anual, índice de evolución, revisión quinquenal elementos estructurales.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1800" b="1" dirty="0" smtClean="0">
                <a:ea typeface="Times New Roman" panose="02020603050405020304" pitchFamily="18" charset="0"/>
              </a:rPr>
              <a:t>------------------------------------------------------------------------------------------------------------------------------------------------------------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1800" b="1" dirty="0" smtClean="0">
                <a:ea typeface="Times New Roman" panose="02020603050405020304" pitchFamily="18" charset="0"/>
              </a:rPr>
              <a:t>El </a:t>
            </a:r>
            <a:r>
              <a:rPr lang="es-ES" sz="18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indicador de necesidades </a:t>
            </a:r>
            <a:r>
              <a:rPr lang="es-ES" sz="1800" b="1" dirty="0" smtClean="0">
                <a:ea typeface="Times New Roman" panose="02020603050405020304" pitchFamily="18" charset="0"/>
              </a:rPr>
              <a:t>de gasto (Ei/E) es: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1800" b="1" dirty="0" smtClean="0">
              <a:ea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1800" b="1" dirty="0" smtClean="0">
              <a:ea typeface="Times New Roman" panose="02020603050405020304" pitchFamily="18" charset="0"/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3763" y="3452813"/>
            <a:ext cx="8772525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3813" y="-168275"/>
            <a:ext cx="4098926" cy="4762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1000" b="1" dirty="0">
                <a:latin typeface="+mn-lt"/>
              </a:rPr>
              <a:t>2. La nivelación en el modelo de financiación autonómica</a:t>
            </a:r>
            <a:endParaRPr lang="es-ES" sz="1000" dirty="0">
              <a:latin typeface="+mn-lt"/>
            </a:endParaRPr>
          </a:p>
        </p:txBody>
      </p:sp>
      <p:sp>
        <p:nvSpPr>
          <p:cNvPr id="28674" name="Marcador de contenido 2"/>
          <p:cNvSpPr>
            <a:spLocks noGrp="1"/>
          </p:cNvSpPr>
          <p:nvPr>
            <p:ph idx="1"/>
          </p:nvPr>
        </p:nvSpPr>
        <p:spPr>
          <a:xfrm>
            <a:off x="74613" y="479425"/>
            <a:ext cx="16541750" cy="158845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s-ES" sz="1800" b="1" smtClean="0">
                <a:cs typeface="Times New Roman" pitchFamily="18" charset="0"/>
              </a:rPr>
              <a:t>El </a:t>
            </a:r>
            <a:r>
              <a:rPr lang="es-ES" sz="1800" b="1" i="1" smtClean="0">
                <a:solidFill>
                  <a:srgbClr val="FF0000"/>
                </a:solidFill>
                <a:cs typeface="Times New Roman" pitchFamily="18" charset="0"/>
              </a:rPr>
              <a:t>Fondo de Garantía de los Servicios Públicos Fundamentales </a:t>
            </a:r>
            <a:r>
              <a:rPr lang="es-ES" sz="1800" b="1" smtClean="0">
                <a:cs typeface="Times New Roman" pitchFamily="18" charset="0"/>
              </a:rPr>
              <a:t>(FGSPF).</a:t>
            </a:r>
          </a:p>
          <a:p>
            <a:pPr marL="0" indent="0">
              <a:buFont typeface="Arial" charset="0"/>
              <a:buNone/>
            </a:pPr>
            <a:r>
              <a:rPr lang="es-ES" sz="1800" b="1" smtClean="0">
                <a:cs typeface="Times New Roman" pitchFamily="18" charset="0"/>
              </a:rPr>
              <a:t>El </a:t>
            </a:r>
            <a:r>
              <a:rPr lang="es-ES" sz="1800" b="1" smtClean="0">
                <a:solidFill>
                  <a:srgbClr val="FF0000"/>
                </a:solidFill>
                <a:cs typeface="Times New Roman" pitchFamily="18" charset="0"/>
              </a:rPr>
              <a:t>indicador de capacidad fiscal</a:t>
            </a:r>
            <a:r>
              <a:rPr lang="es-ES" sz="1800" b="1" smtClean="0">
                <a:cs typeface="Times New Roman" pitchFamily="18" charset="0"/>
              </a:rPr>
              <a:t>: </a:t>
            </a:r>
            <a:r>
              <a:rPr lang="es-ES" altLang="es-ES" sz="1800" b="1" smtClean="0">
                <a:latin typeface="Cambria" pitchFamily="18" charset="0"/>
                <a:cs typeface="Times New Roman" pitchFamily="18" charset="0"/>
              </a:rPr>
              <a:t>Criterios utilizados para el cálculo del indicador de capacidad fiscal (acuerdo 2009) </a:t>
            </a:r>
            <a:endParaRPr lang="es-ES" altLang="es-ES" sz="1800" smtClean="0">
              <a:latin typeface="Arial" charset="0"/>
            </a:endParaRPr>
          </a:p>
          <a:p>
            <a:pPr marL="0" indent="0">
              <a:buFont typeface="Arial" charset="0"/>
              <a:buNone/>
            </a:pPr>
            <a:endParaRPr lang="es-ES" sz="2400" b="1" smtClean="0">
              <a:cs typeface="Times New Roman" pitchFamily="18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/>
        </p:nvGraphicFramePr>
        <p:xfrm>
          <a:off x="74613" y="1390650"/>
          <a:ext cx="11950700" cy="5302250"/>
        </p:xfrm>
        <a:graphic>
          <a:graphicData uri="http://schemas.openxmlformats.org/drawingml/2006/table">
            <a:tbl>
              <a:tblPr firstRow="1" firstCol="1" bandRow="1"/>
              <a:tblGrid>
                <a:gridCol w="4867267">
                  <a:extLst>
                    <a:ext uri="{9D8B030D-6E8A-4147-A177-3AD203B41FA5}"/>
                  </a:extLst>
                </a:gridCol>
                <a:gridCol w="7083605">
                  <a:extLst>
                    <a:ext uri="{9D8B030D-6E8A-4147-A177-3AD203B41FA5}"/>
                  </a:extLst>
                </a:gridCol>
              </a:tblGrid>
              <a:tr h="33338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Figura impositiva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Criterio normativo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92403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IRPF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Importe recaudado sin tener en cuenta el ejercicio de las competencias normativas realizado por la comunidad autónoma.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7437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IVA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Importe recaudado (estimación según índice de consumo) 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7437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Impuestos especiales (alcohol, hidrocarburos, tabaco)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Importes recaudados (estimaciones según índices de consumo)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636887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Impuesto sobre transmisiones patrimoniales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Año base (2009): 85% importe recaudado. Años siguientes: se actualiza el importe del año base según la tasa de crecimiento de la suma de los rendimientos que la cada comunidad autónoma obtiene por IRPF, IVA e impuestos especiales, entre el año base y el año correspondiente.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636887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Impuesto sobre actos jurídicos documentados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Año base (2009): 85% importe recaudado. Años siguientes: se actualiza el importe del año base según la tasa de crecimiento de la suma de los rendimientos que la cada comunidad autónoma obtiene por IRPF, IVA e impuestos especiales, entre el año base y el año correspondiente.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77254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Impuesto sobre sucesiones y donaciones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Año base (2009): se duplica el valor normativo correspondiente a aquel año calculado según el modelo anterior.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Años siguientes: se actualiza el importe del año base según la tasa de crecimiento de los ingresos tributarios del Estado ( ITE ).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40160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Tributos sobre el juego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Valor normativo del año base actualizado según la tasa de crecimiento de los ingresos tributarios del Estado (ITE).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92403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Impuesto especial sobre determinados medios de transporte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Recaudación real de cada año sin tener en cuenta el uso de las competencias normativas por parte de la comunidad autónoma. .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9430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Imp. sobre ventas minoristas de determinados hidrocarburos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Recaudación real de cada año sin tener en cuenta el uso de las competencias normativas por parte de la comunidad autónoma. .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71450" y="325438"/>
            <a:ext cx="162893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endParaRPr lang="es-ES" alt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41275" y="-141288"/>
            <a:ext cx="4037013" cy="476251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1000" b="1" dirty="0">
                <a:latin typeface="+mn-lt"/>
              </a:rPr>
              <a:t>2. La nivelación en el modelo de financiación autonómica</a:t>
            </a:r>
            <a:endParaRPr lang="es-ES" sz="1000" dirty="0">
              <a:latin typeface="+mn-lt"/>
            </a:endParaRPr>
          </a:p>
        </p:txBody>
      </p:sp>
      <p:sp>
        <p:nvSpPr>
          <p:cNvPr id="29698" name="Marcador de contenido 2"/>
          <p:cNvSpPr>
            <a:spLocks noGrp="1"/>
          </p:cNvSpPr>
          <p:nvPr>
            <p:ph idx="1"/>
          </p:nvPr>
        </p:nvSpPr>
        <p:spPr>
          <a:xfrm>
            <a:off x="74613" y="363538"/>
            <a:ext cx="16541750" cy="1600041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s-ES" sz="2400" b="1" smtClean="0">
                <a:cs typeface="Times New Roman" pitchFamily="18" charset="0"/>
              </a:rPr>
              <a:t>El </a:t>
            </a:r>
            <a:r>
              <a:rPr lang="es-ES" sz="2400" b="1" i="1" smtClean="0">
                <a:solidFill>
                  <a:srgbClr val="FF0000"/>
                </a:solidFill>
                <a:cs typeface="Times New Roman" pitchFamily="18" charset="0"/>
              </a:rPr>
              <a:t>Fondo de Garantía de los Servicios Públicos Fundamentales </a:t>
            </a:r>
            <a:r>
              <a:rPr lang="es-ES" sz="2400" b="1" smtClean="0">
                <a:cs typeface="Times New Roman" pitchFamily="18" charset="0"/>
              </a:rPr>
              <a:t>(FGSPF).</a:t>
            </a:r>
          </a:p>
        </p:txBody>
      </p:sp>
      <p:sp>
        <p:nvSpPr>
          <p:cNvPr id="29699" name="CuadroTexto 3"/>
          <p:cNvSpPr txBox="1">
            <a:spLocks noChangeArrowheads="1"/>
          </p:cNvSpPr>
          <p:nvPr/>
        </p:nvSpPr>
        <p:spPr bwMode="auto">
          <a:xfrm>
            <a:off x="3457575" y="638175"/>
            <a:ext cx="1227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Calibri" pitchFamily="34" charset="0"/>
              </a:rPr>
              <a:t>Resultados</a:t>
            </a:r>
          </a:p>
        </p:txBody>
      </p:sp>
      <p:graphicFrame>
        <p:nvGraphicFramePr>
          <p:cNvPr id="6" name="Contenidor de contingut 9"/>
          <p:cNvGraphicFramePr>
            <a:graphicFrameLocks/>
          </p:cNvGraphicFramePr>
          <p:nvPr/>
        </p:nvGraphicFramePr>
        <p:xfrm>
          <a:off x="407988" y="1008063"/>
          <a:ext cx="10006012" cy="5849937"/>
        </p:xfrm>
        <a:graphic>
          <a:graphicData uri="http://schemas.openxmlformats.org/drawingml/2006/table">
            <a:tbl>
              <a:tblPr/>
              <a:tblGrid>
                <a:gridCol w="1522708">
                  <a:extLst>
                    <a:ext uri="{9D8B030D-6E8A-4147-A177-3AD203B41FA5}"/>
                  </a:extLst>
                </a:gridCol>
                <a:gridCol w="1083961">
                  <a:extLst>
                    <a:ext uri="{9D8B030D-6E8A-4147-A177-3AD203B41FA5}"/>
                  </a:extLst>
                </a:gridCol>
                <a:gridCol w="1032344">
                  <a:extLst>
                    <a:ext uri="{9D8B030D-6E8A-4147-A177-3AD203B41FA5}"/>
                  </a:extLst>
                </a:gridCol>
                <a:gridCol w="1324841">
                  <a:extLst>
                    <a:ext uri="{9D8B030D-6E8A-4147-A177-3AD203B41FA5}"/>
                  </a:extLst>
                </a:gridCol>
                <a:gridCol w="1032344">
                  <a:extLst>
                    <a:ext uri="{9D8B030D-6E8A-4147-A177-3AD203B41FA5}"/>
                  </a:extLst>
                </a:gridCol>
                <a:gridCol w="1032344">
                  <a:extLst>
                    <a:ext uri="{9D8B030D-6E8A-4147-A177-3AD203B41FA5}"/>
                  </a:extLst>
                </a:gridCol>
                <a:gridCol w="1410869">
                  <a:extLst>
                    <a:ext uri="{9D8B030D-6E8A-4147-A177-3AD203B41FA5}"/>
                  </a:extLst>
                </a:gridCol>
                <a:gridCol w="1565722">
                  <a:extLst>
                    <a:ext uri="{9D8B030D-6E8A-4147-A177-3AD203B41FA5}"/>
                  </a:extLst>
                </a:gridCol>
              </a:tblGrid>
              <a:tr h="265299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Fondo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 </a:t>
                      </a:r>
                      <a:r>
                        <a:rPr lang="pt-BR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garantía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de </a:t>
                      </a:r>
                      <a:r>
                        <a:rPr lang="pt-BR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los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pt-BR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servicios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públicos </a:t>
                      </a:r>
                      <a:r>
                        <a:rPr lang="pt-BR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fundamentales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a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78564">
                <a:tc>
                  <a:txBody>
                    <a:bodyPr/>
                    <a:lstStyle/>
                    <a:p>
                      <a:pPr algn="l" fontAlgn="b"/>
                      <a:r>
                        <a:rPr lang="ca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ca-ES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Millones</a:t>
                      </a:r>
                      <a:r>
                        <a:rPr lang="ca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ca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€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65299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ca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</a:t>
                      </a:r>
                      <a:r>
                        <a:rPr lang="ca-E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horizontal</a:t>
                      </a:r>
                      <a:r>
                        <a:rPr lang="ca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 </a:t>
                      </a:r>
                      <a:r>
                        <a:rPr lang="ca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FGHi</a:t>
                      </a:r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= </a:t>
                      </a:r>
                      <a:r>
                        <a:rPr lang="ca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NGi</a:t>
                      </a:r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- 75% Ti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</a:t>
                      </a:r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vertical =</a:t>
                      </a:r>
                      <a:r>
                        <a:rPr lang="ca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FGVi</a:t>
                      </a:r>
                      <a:endParaRPr lang="ca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FGSPF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recursos </a:t>
                      </a:r>
                      <a:r>
                        <a:rPr lang="ca-E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nivelados</a:t>
                      </a:r>
                      <a:endParaRPr lang="ca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265299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75% Ti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ca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NDi</a:t>
                      </a:r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Total FGHi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Millones €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pob. ajustada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65299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(A)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(B)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(C)= (B - A)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(D)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(E)=(C)+(D)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(F)=(A) + ( E)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(F)/pob.ajustada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65299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a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Cataluña </a:t>
                      </a:r>
                      <a:endParaRPr lang="ca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14.650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12.214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-2.436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13.672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65299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a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Galicia </a:t>
                      </a:r>
                      <a:endParaRPr lang="ca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65299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a-E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Andalucía</a:t>
                      </a:r>
                      <a:r>
                        <a:rPr lang="ca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ca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13.455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65299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a-E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Asturias</a:t>
                      </a:r>
                      <a:r>
                        <a:rPr lang="ca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ca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65299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a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Cantabria </a:t>
                      </a:r>
                      <a:endParaRPr lang="ca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65299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La Rioja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65299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a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Murcia </a:t>
                      </a:r>
                      <a:endParaRPr lang="ca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65299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a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Valencia </a:t>
                      </a:r>
                      <a:endParaRPr lang="ca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65299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a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Aragón </a:t>
                      </a:r>
                      <a:endParaRPr lang="ca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65299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a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Castilla Mancha </a:t>
                      </a:r>
                      <a:endParaRPr lang="ca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65299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a-E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Canarias</a:t>
                      </a:r>
                      <a:r>
                        <a:rPr lang="ca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ca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65299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Extremadura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65299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a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Baleares </a:t>
                      </a:r>
                      <a:endParaRPr lang="ca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65299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Madrid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14.896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10.244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-4.652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-3.429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65299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a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Castilla León </a:t>
                      </a:r>
                      <a:endParaRPr lang="ca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65299"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Total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71.788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71.788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80.357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65299">
                <a:tc gridSpan="4">
                  <a:txBody>
                    <a:bodyPr/>
                    <a:lstStyle/>
                    <a:p>
                      <a:pPr algn="l" fontAlgn="b"/>
                      <a:r>
                        <a:rPr lang="ca-E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Elaboración</a:t>
                      </a:r>
                      <a:r>
                        <a:rPr lang="ca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a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pròpia a partir de </a:t>
                      </a:r>
                      <a:r>
                        <a:rPr lang="ca-E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Ministerio</a:t>
                      </a:r>
                      <a:r>
                        <a:rPr lang="ca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Hisenda</a:t>
                      </a:r>
                      <a:endParaRPr lang="ca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a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50800" y="-141288"/>
            <a:ext cx="3957638" cy="476251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1000" b="1" dirty="0">
                <a:latin typeface="+mn-lt"/>
              </a:rPr>
              <a:t>2. La nivelación en el modelo de financiación autonómica</a:t>
            </a:r>
            <a:endParaRPr lang="es-ES" sz="1000" dirty="0">
              <a:latin typeface="+mn-lt"/>
            </a:endParaRPr>
          </a:p>
        </p:txBody>
      </p:sp>
      <p:sp>
        <p:nvSpPr>
          <p:cNvPr id="30722" name="Marcador de contenido 2"/>
          <p:cNvSpPr>
            <a:spLocks noGrp="1"/>
          </p:cNvSpPr>
          <p:nvPr>
            <p:ph idx="1"/>
          </p:nvPr>
        </p:nvSpPr>
        <p:spPr>
          <a:xfrm>
            <a:off x="222250" y="334963"/>
            <a:ext cx="16394113" cy="16028987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s-ES" sz="2400" b="1" smtClean="0">
                <a:cs typeface="Times New Roman" pitchFamily="18" charset="0"/>
              </a:rPr>
              <a:t>El </a:t>
            </a:r>
            <a:r>
              <a:rPr lang="es-ES" sz="2400" b="1" i="1" smtClean="0">
                <a:solidFill>
                  <a:srgbClr val="FF0000"/>
                </a:solidFill>
                <a:cs typeface="Times New Roman" pitchFamily="18" charset="0"/>
              </a:rPr>
              <a:t>Fondo de Garantía de los Servicios Públicos Fundamentales </a:t>
            </a:r>
            <a:r>
              <a:rPr lang="es-ES" sz="2400" b="1" smtClean="0">
                <a:cs typeface="Times New Roman" pitchFamily="18" charset="0"/>
              </a:rPr>
              <a:t>(FGSPF).</a:t>
            </a:r>
          </a:p>
        </p:txBody>
      </p:sp>
      <p:sp>
        <p:nvSpPr>
          <p:cNvPr id="30723" name="CuadroTexto 3"/>
          <p:cNvSpPr txBox="1">
            <a:spLocks noChangeArrowheads="1"/>
          </p:cNvSpPr>
          <p:nvPr/>
        </p:nvSpPr>
        <p:spPr bwMode="auto">
          <a:xfrm>
            <a:off x="3457575" y="638175"/>
            <a:ext cx="1227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Calibri" pitchFamily="34" charset="0"/>
              </a:rPr>
              <a:t>Resultados</a:t>
            </a:r>
          </a:p>
        </p:txBody>
      </p:sp>
      <p:graphicFrame>
        <p:nvGraphicFramePr>
          <p:cNvPr id="30724" name="Marcador de contenido 8"/>
          <p:cNvGraphicFramePr>
            <a:graphicFrameLocks/>
          </p:cNvGraphicFramePr>
          <p:nvPr/>
        </p:nvGraphicFramePr>
        <p:xfrm>
          <a:off x="171450" y="957263"/>
          <a:ext cx="11917363" cy="5662612"/>
        </p:xfrm>
        <a:graphic>
          <a:graphicData uri="http://schemas.openxmlformats.org/presentationml/2006/ole">
            <p:oleObj spid="_x0000_s30724" r:id="rId3" imgW="11918713" imgH="566367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588" y="-76200"/>
            <a:ext cx="3408363" cy="3730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1000" b="1" dirty="0">
                <a:latin typeface="+mn-lt"/>
              </a:rPr>
              <a:t>2. La nivelación en el modelo de financiación autonómica</a:t>
            </a:r>
            <a:endParaRPr lang="es-ES" sz="1000" dirty="0">
              <a:latin typeface="+mn-lt"/>
            </a:endParaRPr>
          </a:p>
        </p:txBody>
      </p:sp>
      <p:sp>
        <p:nvSpPr>
          <p:cNvPr id="31746" name="CuadroTexto 4"/>
          <p:cNvSpPr txBox="1">
            <a:spLocks noChangeArrowheads="1"/>
          </p:cNvSpPr>
          <p:nvPr/>
        </p:nvSpPr>
        <p:spPr bwMode="auto">
          <a:xfrm>
            <a:off x="365125" y="347663"/>
            <a:ext cx="113220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>
                <a:latin typeface="Calibri" pitchFamily="34" charset="0"/>
              </a:rPr>
              <a:t>Además del FGSPF existen otros tres fondos: </a:t>
            </a:r>
          </a:p>
          <a:p>
            <a:r>
              <a:rPr lang="es-ES" sz="2000" b="1">
                <a:solidFill>
                  <a:srgbClr val="FF0000"/>
                </a:solidFill>
                <a:latin typeface="Calibri" pitchFamily="34" charset="0"/>
              </a:rPr>
              <a:t>fondo de suficiencia</a:t>
            </a:r>
            <a:r>
              <a:rPr lang="es-ES" sz="2000" b="1">
                <a:latin typeface="Calibri" pitchFamily="34" charset="0"/>
              </a:rPr>
              <a:t>, fondo de </a:t>
            </a:r>
            <a:r>
              <a:rPr lang="es-ES" sz="2000" b="1">
                <a:solidFill>
                  <a:srgbClr val="FF0000"/>
                </a:solidFill>
                <a:latin typeface="Calibri" pitchFamily="34" charset="0"/>
              </a:rPr>
              <a:t>competitividad</a:t>
            </a:r>
            <a:r>
              <a:rPr lang="es-ES" sz="2000" b="1">
                <a:latin typeface="Calibri" pitchFamily="34" charset="0"/>
              </a:rPr>
              <a:t>, fondo de </a:t>
            </a:r>
            <a:r>
              <a:rPr lang="es-ES" sz="2000" b="1">
                <a:solidFill>
                  <a:srgbClr val="FF0000"/>
                </a:solidFill>
                <a:latin typeface="Calibri" pitchFamily="34" charset="0"/>
              </a:rPr>
              <a:t>cooperación </a:t>
            </a:r>
          </a:p>
        </p:txBody>
      </p:sp>
      <p:pic>
        <p:nvPicPr>
          <p:cNvPr id="7" name="Contenidor de contingut 6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19150" y="1281113"/>
            <a:ext cx="10728325" cy="534828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100" y="157163"/>
            <a:ext cx="10206038" cy="56515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b="1" dirty="0" smtClean="0">
                <a:latin typeface="+mn-lt"/>
              </a:rPr>
              <a:t>Esquema</a:t>
            </a:r>
            <a:endParaRPr lang="es-ES" sz="2400" b="1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5100" y="1106488"/>
            <a:ext cx="11896725" cy="5070475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s-ES" sz="2400" b="1" dirty="0" smtClean="0"/>
              <a:t>La </a:t>
            </a:r>
            <a:r>
              <a:rPr lang="es-ES" sz="2400" b="1" dirty="0" smtClean="0">
                <a:solidFill>
                  <a:srgbClr val="FF0000"/>
                </a:solidFill>
              </a:rPr>
              <a:t>equidad</a:t>
            </a:r>
            <a:r>
              <a:rPr lang="es-ES" sz="2400" b="1" dirty="0" smtClean="0"/>
              <a:t> dentro de los modelos de financiación de los gobiernos subcentrales: la </a:t>
            </a:r>
            <a:r>
              <a:rPr lang="es-ES" sz="2400" b="1" dirty="0" smtClean="0">
                <a:solidFill>
                  <a:srgbClr val="FF0000"/>
                </a:solidFill>
              </a:rPr>
              <a:t>teoría</a:t>
            </a:r>
            <a:r>
              <a:rPr lang="es-ES" sz="2400" b="1" dirty="0" smtClean="0"/>
              <a:t> (del federalismo fiscal).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es-ES" sz="2400" b="1" dirty="0" smtClean="0"/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 startAt="2"/>
              <a:defRPr/>
            </a:pPr>
            <a:r>
              <a:rPr lang="es-ES" sz="2400" b="1" dirty="0" smtClean="0"/>
              <a:t>La </a:t>
            </a:r>
            <a:r>
              <a:rPr lang="es-ES" sz="2400" b="1" dirty="0" smtClean="0">
                <a:solidFill>
                  <a:srgbClr val="FF0000"/>
                </a:solidFill>
              </a:rPr>
              <a:t>equidad</a:t>
            </a:r>
            <a:r>
              <a:rPr lang="es-ES" sz="2400" b="1" dirty="0" smtClean="0"/>
              <a:t> en el modelo de </a:t>
            </a:r>
            <a:r>
              <a:rPr lang="es-ES" sz="2400" b="1" dirty="0" smtClean="0">
                <a:solidFill>
                  <a:srgbClr val="FF0000"/>
                </a:solidFill>
              </a:rPr>
              <a:t>financiación de las comunidades autónomas</a:t>
            </a:r>
            <a:r>
              <a:rPr lang="es-ES" sz="2400" b="1" dirty="0" smtClean="0"/>
              <a:t>: alcance e instrumento/s.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 startAt="2"/>
              <a:defRPr/>
            </a:pPr>
            <a:endParaRPr lang="es-ES" sz="2400" b="1" dirty="0" smtClean="0"/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 startAt="3"/>
              <a:defRPr/>
            </a:pPr>
            <a:r>
              <a:rPr lang="es-ES" sz="2400" b="1" dirty="0" smtClean="0"/>
              <a:t>La </a:t>
            </a:r>
            <a:r>
              <a:rPr lang="es-ES" sz="2400" b="1" dirty="0" smtClean="0">
                <a:solidFill>
                  <a:srgbClr val="FF0000"/>
                </a:solidFill>
              </a:rPr>
              <a:t>equidad fuera del modelo </a:t>
            </a:r>
            <a:r>
              <a:rPr lang="es-ES" sz="2400" b="1" dirty="0" smtClean="0"/>
              <a:t>de financiación: una muy breve referencia.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 startAt="3"/>
              <a:defRPr/>
            </a:pPr>
            <a:endParaRPr lang="es-ES" sz="2400" b="1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b="1" dirty="0" smtClean="0"/>
              <a:t>4.    Un apunte </a:t>
            </a:r>
            <a:r>
              <a:rPr lang="es-ES" sz="2400" b="1" dirty="0" smtClean="0">
                <a:solidFill>
                  <a:srgbClr val="FF0000"/>
                </a:solidFill>
              </a:rPr>
              <a:t>final</a:t>
            </a:r>
            <a:r>
              <a:rPr lang="es-ES" sz="2400" b="1" dirty="0" smtClean="0"/>
              <a:t> a título de conclusión. </a:t>
            </a:r>
            <a:endParaRPr 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36513" y="-93663"/>
            <a:ext cx="3408363" cy="3730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1000" b="1" dirty="0">
                <a:latin typeface="+mn-lt"/>
              </a:rPr>
              <a:t>2. La nivelación en el modelo de financiación autonómica</a:t>
            </a:r>
            <a:endParaRPr lang="es-ES" sz="1000" dirty="0">
              <a:latin typeface="+mn-lt"/>
            </a:endParaRPr>
          </a:p>
        </p:txBody>
      </p:sp>
      <p:sp>
        <p:nvSpPr>
          <p:cNvPr id="32770" name="CuadroTexto 4"/>
          <p:cNvSpPr txBox="1">
            <a:spLocks noChangeArrowheads="1"/>
          </p:cNvSpPr>
          <p:nvPr/>
        </p:nvSpPr>
        <p:spPr bwMode="auto">
          <a:xfrm>
            <a:off x="476250" y="338138"/>
            <a:ext cx="112109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>
                <a:solidFill>
                  <a:srgbClr val="FF0000"/>
                </a:solidFill>
                <a:latin typeface="Calibri" pitchFamily="34" charset="0"/>
              </a:rPr>
              <a:t>Resultado final del modelo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957638" y="6388100"/>
            <a:ext cx="27654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50" dirty="0">
                <a:latin typeface="+mn-lt"/>
              </a:rPr>
              <a:t>Elaboración propia a partir Ministerio Hacienda</a:t>
            </a:r>
            <a:endParaRPr lang="es-ES" sz="1050" dirty="0">
              <a:latin typeface="+mn-lt"/>
            </a:endParaRPr>
          </a:p>
        </p:txBody>
      </p:sp>
      <p:graphicFrame>
        <p:nvGraphicFramePr>
          <p:cNvPr id="10" name="Gráfico 5"/>
          <p:cNvGraphicFramePr>
            <a:graphicFrameLocks noGrp="1"/>
          </p:cNvGraphicFramePr>
          <p:nvPr>
            <p:ph idx="1"/>
          </p:nvPr>
        </p:nvGraphicFramePr>
        <p:xfrm>
          <a:off x="506413" y="838200"/>
          <a:ext cx="11466512" cy="5600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73038"/>
            <a:ext cx="10515600" cy="2365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33794" name="Marcador de contenido 2"/>
          <p:cNvSpPr>
            <a:spLocks noGrp="1"/>
          </p:cNvSpPr>
          <p:nvPr>
            <p:ph idx="1"/>
          </p:nvPr>
        </p:nvSpPr>
        <p:spPr>
          <a:xfrm>
            <a:off x="217488" y="792163"/>
            <a:ext cx="11722100" cy="589597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es-ES" sz="2400" b="1" smtClean="0"/>
          </a:p>
          <a:p>
            <a:pPr marL="0" indent="0" algn="ctr">
              <a:buFont typeface="Arial" charset="0"/>
              <a:buNone/>
            </a:pPr>
            <a:endParaRPr lang="es-ES" sz="2400" b="1" smtClean="0"/>
          </a:p>
          <a:p>
            <a:pPr marL="0" indent="0" algn="ctr">
              <a:buFont typeface="Arial" charset="0"/>
              <a:buNone/>
            </a:pPr>
            <a:endParaRPr lang="es-ES" sz="2400" b="1" smtClean="0"/>
          </a:p>
          <a:p>
            <a:pPr marL="0" indent="0" algn="ctr">
              <a:buFont typeface="Arial" charset="0"/>
              <a:buNone/>
            </a:pPr>
            <a:r>
              <a:rPr lang="es-ES" sz="2400" b="1" smtClean="0"/>
              <a:t>3. La </a:t>
            </a:r>
            <a:r>
              <a:rPr lang="es-ES" sz="2400" b="1" smtClean="0">
                <a:solidFill>
                  <a:srgbClr val="FF0000"/>
                </a:solidFill>
              </a:rPr>
              <a:t>equidad fuera del modelo </a:t>
            </a:r>
            <a:r>
              <a:rPr lang="es-ES" sz="2400" b="1" smtClean="0"/>
              <a:t>de financiación: una muy breve referencia.</a:t>
            </a:r>
          </a:p>
          <a:p>
            <a:pPr marL="0" indent="0">
              <a:buFont typeface="Arial" charset="0"/>
              <a:buNone/>
            </a:pPr>
            <a:endParaRPr lang="es-ES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5" y="42863"/>
            <a:ext cx="10515600" cy="236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1000" dirty="0" smtClean="0">
                <a:latin typeface="+mn-lt"/>
              </a:rPr>
              <a:t>3. La equidad fuera modelo</a:t>
            </a:r>
            <a:endParaRPr lang="es-ES" sz="10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2088" y="400050"/>
            <a:ext cx="11747500" cy="6457950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b="1" dirty="0" smtClean="0"/>
              <a:t>Cabe tener en cuenta que: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2400" b="1" dirty="0"/>
          </a:p>
          <a:p>
            <a:pPr marL="0" indent="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b="1" dirty="0" smtClean="0"/>
              <a:t>Los mecanismos de </a:t>
            </a:r>
            <a:r>
              <a:rPr lang="es-ES" sz="2400" b="1" dirty="0" smtClean="0">
                <a:solidFill>
                  <a:srgbClr val="FF0000"/>
                </a:solidFill>
              </a:rPr>
              <a:t>nivelación</a:t>
            </a:r>
            <a:r>
              <a:rPr lang="es-ES" sz="2400" b="1" dirty="0" smtClean="0"/>
              <a:t> son el instrumento que contribuyen al principio de equidad </a:t>
            </a:r>
            <a:r>
              <a:rPr lang="es-ES" sz="2400" b="1" dirty="0" smtClean="0">
                <a:solidFill>
                  <a:srgbClr val="FF0000"/>
                </a:solidFill>
              </a:rPr>
              <a:t>dentro de los modelos </a:t>
            </a:r>
            <a:r>
              <a:rPr lang="es-ES" sz="2400" b="1" dirty="0" smtClean="0"/>
              <a:t>de financiación de los gobiernos subcentrales, pero existen otros mecanismos que también inciden en el grado de equidad interterritorial:</a:t>
            </a:r>
          </a:p>
          <a:p>
            <a:pPr marL="0" indent="-45720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b="1" dirty="0" smtClean="0"/>
              <a:t>	i. Las subvenciones o ayudas al </a:t>
            </a:r>
            <a:r>
              <a:rPr lang="es-ES" sz="2400" b="1" dirty="0" smtClean="0">
                <a:solidFill>
                  <a:srgbClr val="FF0000"/>
                </a:solidFill>
              </a:rPr>
              <a:t>desarrollo </a:t>
            </a:r>
            <a:r>
              <a:rPr lang="es-ES" sz="2400" b="1" dirty="0" smtClean="0"/>
              <a:t>(FEDER, FCI etc.): subvenciones 	específicas destinadas a la financiación de determinados proyectos, normalmente 	de inversión. 	Su objetivo: la </a:t>
            </a:r>
            <a:r>
              <a:rPr lang="es-ES" sz="2400" b="1" dirty="0" smtClean="0">
                <a:solidFill>
                  <a:srgbClr val="FF0000"/>
                </a:solidFill>
              </a:rPr>
              <a:t>convergencia económica</a:t>
            </a:r>
            <a:r>
              <a:rPr lang="es-ES" sz="2400" b="1" dirty="0" smtClean="0"/>
              <a:t>. </a:t>
            </a:r>
          </a:p>
          <a:p>
            <a:pPr marL="0" indent="-45720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b="1" dirty="0" smtClean="0"/>
              <a:t>	ii. La actuación directa del gobierno central/federal. </a:t>
            </a:r>
          </a:p>
          <a:p>
            <a:pPr marL="0" indent="-45720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2400" b="1" dirty="0"/>
          </a:p>
          <a:p>
            <a:pPr marL="0" indent="-45720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b="1" dirty="0" smtClean="0"/>
              <a:t>Nota: El cálculo de los “</a:t>
            </a:r>
            <a:r>
              <a:rPr lang="es-ES" sz="2400" b="1" dirty="0" smtClean="0">
                <a:solidFill>
                  <a:srgbClr val="FF0000"/>
                </a:solidFill>
              </a:rPr>
              <a:t>saldos fiscales</a:t>
            </a:r>
            <a:r>
              <a:rPr lang="es-ES" sz="2400" b="1" dirty="0" smtClean="0"/>
              <a:t>” (balanzas fiscales) mide el grado de redistribución que se produce tanto a través del modelo de financiación como fuera. </a:t>
            </a:r>
            <a:endParaRPr 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73038"/>
            <a:ext cx="10515600" cy="2365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35842" name="Marcador de contenido 2"/>
          <p:cNvSpPr>
            <a:spLocks noGrp="1"/>
          </p:cNvSpPr>
          <p:nvPr>
            <p:ph idx="1"/>
          </p:nvPr>
        </p:nvSpPr>
        <p:spPr>
          <a:xfrm>
            <a:off x="209550" y="687388"/>
            <a:ext cx="11730038" cy="6170612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es-ES" sz="2400" b="1" smtClean="0"/>
          </a:p>
          <a:p>
            <a:pPr marL="0" indent="0" algn="ctr">
              <a:buFont typeface="Arial" charset="0"/>
              <a:buNone/>
            </a:pPr>
            <a:endParaRPr lang="es-ES" sz="2400" b="1" smtClean="0"/>
          </a:p>
          <a:p>
            <a:pPr marL="0" indent="0" algn="ctr">
              <a:buFont typeface="Arial" charset="0"/>
              <a:buNone/>
            </a:pPr>
            <a:endParaRPr lang="es-ES" sz="2400" b="1" smtClean="0"/>
          </a:p>
          <a:p>
            <a:pPr marL="0" indent="0" algn="ctr">
              <a:buFont typeface="Arial" charset="0"/>
              <a:buNone/>
            </a:pPr>
            <a:r>
              <a:rPr lang="es-ES" sz="2400" b="1" smtClean="0"/>
              <a:t>4. Un apunte </a:t>
            </a:r>
            <a:r>
              <a:rPr lang="es-ES" sz="2400" b="1" smtClean="0">
                <a:solidFill>
                  <a:srgbClr val="FF0000"/>
                </a:solidFill>
              </a:rPr>
              <a:t>final </a:t>
            </a:r>
            <a:r>
              <a:rPr lang="es-ES" sz="2400" b="1" smtClean="0"/>
              <a:t>a título de conclusión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7463" y="0"/>
            <a:ext cx="10509251" cy="2873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1000" b="1" dirty="0" smtClean="0">
                <a:latin typeface="+mn-lt"/>
              </a:rPr>
              <a:t>4. Apunte final</a:t>
            </a:r>
            <a:endParaRPr lang="es-ES" sz="1000" b="1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7163" y="392113"/>
            <a:ext cx="11790362" cy="6235700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b="1" dirty="0" smtClean="0"/>
              <a:t>a. El pasado: Resultados </a:t>
            </a:r>
            <a:r>
              <a:rPr lang="es-ES" sz="2400" b="1" dirty="0" smtClean="0">
                <a:solidFill>
                  <a:srgbClr val="FF0000"/>
                </a:solidFill>
              </a:rPr>
              <a:t>erráticos</a:t>
            </a:r>
            <a:r>
              <a:rPr lang="es-ES" sz="2400" b="1" dirty="0" smtClean="0"/>
              <a:t> y </a:t>
            </a:r>
            <a:r>
              <a:rPr lang="es-ES" sz="2400" b="1" dirty="0" smtClean="0">
                <a:solidFill>
                  <a:srgbClr val="FF0000"/>
                </a:solidFill>
              </a:rPr>
              <a:t>poco justificables </a:t>
            </a:r>
            <a:r>
              <a:rPr lang="es-ES" sz="2400" b="1" dirty="0" smtClean="0"/>
              <a:t>de los mecanismos que deberían haber dado cumplimento a un principio de equidad dentro del modelo de financiación autonómica. Un problema que viene de lejos.  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FontTx/>
              <a:buChar char="-"/>
              <a:defRPr/>
            </a:pPr>
            <a:endParaRPr lang="es-ES" sz="2400" b="1" dirty="0" smtClean="0"/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b="1" dirty="0" smtClean="0"/>
              <a:t>b. el </a:t>
            </a:r>
            <a:r>
              <a:rPr lang="es-ES" sz="2400" b="1" i="1" dirty="0" smtClean="0"/>
              <a:t>FGSPF </a:t>
            </a:r>
            <a:r>
              <a:rPr lang="es-ES" sz="2400" b="1" dirty="0" smtClean="0"/>
              <a:t>supone </a:t>
            </a:r>
            <a:r>
              <a:rPr lang="es-ES" sz="2400" b="1" dirty="0" smtClean="0">
                <a:solidFill>
                  <a:srgbClr val="FF0000"/>
                </a:solidFill>
              </a:rPr>
              <a:t>un avance </a:t>
            </a:r>
            <a:r>
              <a:rPr lang="es-ES" sz="2400" b="1" dirty="0" smtClean="0"/>
              <a:t>en el cumplimiento del principio de equidad. Aspectos revisables: el </a:t>
            </a:r>
            <a:r>
              <a:rPr lang="es-ES" sz="2400" b="1" dirty="0" smtClean="0">
                <a:solidFill>
                  <a:srgbClr val="FF0000"/>
                </a:solidFill>
              </a:rPr>
              <a:t>grado</a:t>
            </a:r>
            <a:r>
              <a:rPr lang="es-ES" sz="2400" b="1" dirty="0" smtClean="0"/>
              <a:t> </a:t>
            </a:r>
            <a:r>
              <a:rPr lang="es-ES" sz="2400" b="1" dirty="0" smtClean="0">
                <a:solidFill>
                  <a:srgbClr val="FF0000"/>
                </a:solidFill>
              </a:rPr>
              <a:t>de nivelación </a:t>
            </a:r>
            <a:r>
              <a:rPr lang="es-ES" sz="2400" b="1" dirty="0" smtClean="0"/>
              <a:t>(¿75%?); el </a:t>
            </a:r>
            <a:r>
              <a:rPr lang="es-ES" sz="2400" b="1" dirty="0" smtClean="0">
                <a:solidFill>
                  <a:srgbClr val="FF0000"/>
                </a:solidFill>
              </a:rPr>
              <a:t>indicador de necesidades</a:t>
            </a:r>
            <a:r>
              <a:rPr lang="es-ES" sz="2400" b="1" dirty="0"/>
              <a:t>;</a:t>
            </a:r>
            <a:r>
              <a:rPr lang="es-ES" sz="2400" b="1" dirty="0" smtClean="0"/>
              <a:t> el </a:t>
            </a:r>
            <a:r>
              <a:rPr lang="es-ES" sz="2400" b="1" dirty="0" smtClean="0">
                <a:solidFill>
                  <a:srgbClr val="FF0000"/>
                </a:solidFill>
              </a:rPr>
              <a:t>indicador de capacidad fiscal</a:t>
            </a:r>
            <a:r>
              <a:rPr lang="es-ES" sz="2400" b="1" dirty="0" smtClean="0"/>
              <a:t>; el mecanismo de </a:t>
            </a:r>
            <a:r>
              <a:rPr lang="es-ES" sz="2400" b="1" dirty="0" smtClean="0">
                <a:solidFill>
                  <a:srgbClr val="FF0000"/>
                </a:solidFill>
              </a:rPr>
              <a:t>actualización</a:t>
            </a:r>
            <a:r>
              <a:rPr lang="es-ES" sz="2400" b="1" dirty="0" smtClean="0"/>
              <a:t>.  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FontTx/>
              <a:buChar char="-"/>
              <a:defRPr/>
            </a:pPr>
            <a:endParaRPr lang="es-ES" sz="2400" b="1" dirty="0" smtClean="0"/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b="1" dirty="0" smtClean="0"/>
              <a:t>c. La pauta distributiva del FGSPF queda distorsionada por los </a:t>
            </a:r>
            <a:r>
              <a:rPr lang="es-ES" sz="2400" b="1" dirty="0" smtClean="0">
                <a:solidFill>
                  <a:srgbClr val="FF0000"/>
                </a:solidFill>
              </a:rPr>
              <a:t>fondos de ajuste</a:t>
            </a:r>
            <a:r>
              <a:rPr lang="es-ES" sz="2400" b="1" dirty="0" smtClean="0"/>
              <a:t>. Deberían ser eliminados.</a:t>
            </a: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2400" b="1" dirty="0"/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b="1" dirty="0" smtClean="0"/>
              <a:t>d. Cabe afrontar la cuestión de las </a:t>
            </a:r>
            <a:r>
              <a:rPr lang="es-ES" sz="2400" b="1" dirty="0" smtClean="0">
                <a:solidFill>
                  <a:srgbClr val="FF0000"/>
                </a:solidFill>
              </a:rPr>
              <a:t>comunidades autónomas forales</a:t>
            </a:r>
            <a:r>
              <a:rPr lang="es-ES" sz="2400" b="1" dirty="0" smtClean="0"/>
              <a:t>. El País Vasco dispone de un 78%- 86% más de recursos por habitante que la media de las </a:t>
            </a:r>
            <a:r>
              <a:rPr lang="es-ES" sz="2400" b="1" dirty="0" err="1" smtClean="0"/>
              <a:t>ccaa</a:t>
            </a:r>
            <a:r>
              <a:rPr lang="es-ES" sz="2400" b="1" dirty="0" smtClean="0"/>
              <a:t> de régimen común. </a:t>
            </a: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2200" b="1" dirty="0" smtClean="0"/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2200" b="1" dirty="0" smtClean="0"/>
          </a:p>
          <a:p>
            <a:pPr fontAlgn="auto">
              <a:lnSpc>
                <a:spcPct val="110000"/>
              </a:lnSpc>
              <a:spcAft>
                <a:spcPts val="0"/>
              </a:spcAft>
              <a:buFontTx/>
              <a:buChar char="-"/>
              <a:defRPr/>
            </a:pPr>
            <a:endParaRPr lang="es-ES" sz="2200" b="1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75" y="42863"/>
            <a:ext cx="10515600" cy="1222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1000" b="1" dirty="0">
                <a:latin typeface="+mn-lt"/>
              </a:rPr>
              <a:t>4. Apunte final</a:t>
            </a:r>
            <a:endParaRPr lang="es-ES" sz="10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5100" y="592138"/>
            <a:ext cx="12026900" cy="6183312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b="1" dirty="0" smtClean="0"/>
              <a:t>e. A propósito del título de la ponencia: </a:t>
            </a:r>
          </a:p>
          <a:p>
            <a:pPr marL="0" indent="0" algn="ctr" fontAlgn="auto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b="1" dirty="0" smtClean="0"/>
              <a:t>“Financiación autonómica y equidad: </a:t>
            </a:r>
            <a:r>
              <a:rPr lang="es-ES" sz="2400" b="1" u="sng" dirty="0" smtClean="0">
                <a:solidFill>
                  <a:srgbClr val="FF0000"/>
                </a:solidFill>
              </a:rPr>
              <a:t>alcance</a:t>
            </a:r>
            <a:r>
              <a:rPr lang="es-ES" sz="2400" b="1" dirty="0">
                <a:solidFill>
                  <a:srgbClr val="FF0000"/>
                </a:solidFill>
              </a:rPr>
              <a:t>, </a:t>
            </a:r>
            <a:r>
              <a:rPr lang="es-ES" sz="2400" b="1" u="sng" dirty="0">
                <a:solidFill>
                  <a:srgbClr val="FF0000"/>
                </a:solidFill>
              </a:rPr>
              <a:t>instrumentos</a:t>
            </a:r>
            <a:r>
              <a:rPr lang="es-ES" sz="2400" b="1" dirty="0">
                <a:solidFill>
                  <a:srgbClr val="FF0000"/>
                </a:solidFill>
              </a:rPr>
              <a:t> </a:t>
            </a:r>
            <a:r>
              <a:rPr lang="es-ES" sz="2400" b="1" dirty="0"/>
              <a:t>y </a:t>
            </a:r>
            <a:r>
              <a:rPr lang="es-ES" sz="2400" b="1" u="sng" dirty="0" smtClean="0">
                <a:solidFill>
                  <a:srgbClr val="FF0000"/>
                </a:solidFill>
              </a:rPr>
              <a:t>exigencias</a:t>
            </a:r>
            <a:r>
              <a:rPr lang="es-ES" sz="2400" b="1" dirty="0" smtClean="0">
                <a:solidFill>
                  <a:srgbClr val="FF0000"/>
                </a:solidFill>
              </a:rPr>
              <a:t>”</a:t>
            </a:r>
            <a:r>
              <a:rPr lang="es-ES" sz="2400" b="1" dirty="0" smtClean="0"/>
              <a:t>.</a:t>
            </a:r>
            <a:r>
              <a:rPr lang="es-ES" sz="4000" b="1" dirty="0"/>
              <a:t> </a:t>
            </a:r>
            <a:br>
              <a:rPr lang="es-ES" sz="4000" b="1" dirty="0"/>
            </a:br>
            <a:endParaRPr lang="es-ES" sz="2400" b="1" dirty="0" smtClean="0"/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200" b="1" dirty="0" smtClean="0"/>
              <a:t>- El </a:t>
            </a:r>
            <a:r>
              <a:rPr lang="es-ES" sz="2200" b="1" u="sng" dirty="0" smtClean="0">
                <a:solidFill>
                  <a:srgbClr val="FF0000"/>
                </a:solidFill>
              </a:rPr>
              <a:t>alcance</a:t>
            </a:r>
            <a:r>
              <a:rPr lang="es-ES" sz="2200" b="1" dirty="0" smtClean="0"/>
              <a:t>: se trata de una cuestión que debe ser resuelta en el ámbito de la </a:t>
            </a:r>
            <a:r>
              <a:rPr lang="es-ES" sz="2200" b="1" dirty="0" smtClean="0">
                <a:solidFill>
                  <a:srgbClr val="FF0000"/>
                </a:solidFill>
              </a:rPr>
              <a:t>política</a:t>
            </a:r>
            <a:r>
              <a:rPr lang="es-ES" sz="2200" b="1" dirty="0" smtClean="0"/>
              <a:t>. (EEUU: no nivelación; Australia: casi nivelación total; Alemania, Canadá, Suiza: nivelación parcial). La formulación </a:t>
            </a:r>
            <a:r>
              <a:rPr lang="es-ES" sz="2200" b="1" dirty="0" smtClean="0">
                <a:solidFill>
                  <a:srgbClr val="FF0000"/>
                </a:solidFill>
              </a:rPr>
              <a:t>técnica</a:t>
            </a:r>
            <a:r>
              <a:rPr lang="es-ES" sz="2200" b="1" dirty="0" smtClean="0"/>
              <a:t> debe responder a un previo acuerdo político. </a:t>
            </a: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2200" b="1" dirty="0" smtClean="0"/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200" b="1" dirty="0" smtClean="0"/>
              <a:t>- El </a:t>
            </a:r>
            <a:r>
              <a:rPr lang="es-ES" sz="2200" b="1" u="sng" dirty="0" smtClean="0">
                <a:solidFill>
                  <a:srgbClr val="FF0000"/>
                </a:solidFill>
              </a:rPr>
              <a:t>instrumento</a:t>
            </a:r>
            <a:r>
              <a:rPr lang="es-ES" sz="2200" b="1" dirty="0" smtClean="0"/>
              <a:t>: el mecanismo de </a:t>
            </a:r>
            <a:r>
              <a:rPr lang="es-ES" sz="2200" b="1" dirty="0" smtClean="0">
                <a:solidFill>
                  <a:srgbClr val="FF0000"/>
                </a:solidFill>
              </a:rPr>
              <a:t>nivelación</a:t>
            </a:r>
            <a:r>
              <a:rPr lang="es-ES" sz="2200" b="1" dirty="0" smtClean="0"/>
              <a:t>.</a:t>
            </a: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2200" b="1" dirty="0" smtClean="0"/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200" b="1" dirty="0" smtClean="0"/>
              <a:t>- Las </a:t>
            </a:r>
            <a:r>
              <a:rPr lang="es-ES" sz="2200" b="1" u="sng" dirty="0" smtClean="0">
                <a:solidFill>
                  <a:srgbClr val="FF0000"/>
                </a:solidFill>
              </a:rPr>
              <a:t>exigencias</a:t>
            </a:r>
            <a:r>
              <a:rPr lang="es-ES" sz="2200" b="1" dirty="0" smtClean="0"/>
              <a:t>: las </a:t>
            </a:r>
            <a:r>
              <a:rPr lang="es-ES" sz="2200" b="1" u="sng" dirty="0" smtClean="0"/>
              <a:t>reglas del juego</a:t>
            </a:r>
            <a:r>
              <a:rPr lang="es-ES" sz="2200" b="1" dirty="0" smtClean="0"/>
              <a:t>, </a:t>
            </a:r>
            <a:r>
              <a:rPr lang="es-ES" sz="2200" b="1" u="sng" dirty="0" smtClean="0"/>
              <a:t>cómo</a:t>
            </a:r>
            <a:r>
              <a:rPr lang="es-ES" sz="2200" b="1" dirty="0" smtClean="0"/>
              <a:t> y con </a:t>
            </a:r>
            <a:r>
              <a:rPr lang="es-ES" sz="2200" b="1" u="sng" dirty="0" smtClean="0"/>
              <a:t>quien</a:t>
            </a:r>
            <a:r>
              <a:rPr lang="es-ES" sz="2200" b="1" dirty="0" smtClean="0"/>
              <a:t> se negocia (bilateral o multilateralmente?), </a:t>
            </a:r>
            <a:r>
              <a:rPr lang="es-ES" sz="2200" b="1" u="sng" dirty="0" smtClean="0"/>
              <a:t>dónde</a:t>
            </a:r>
            <a:r>
              <a:rPr lang="es-ES" sz="2200" b="1" dirty="0" smtClean="0"/>
              <a:t> se negocia (el papel y la calidad de las </a:t>
            </a:r>
            <a:r>
              <a:rPr lang="es-ES" sz="2200" b="1" u="sng" dirty="0" smtClean="0"/>
              <a:t>instituciones</a:t>
            </a:r>
            <a:r>
              <a:rPr lang="es-ES" sz="2200" b="1" dirty="0" smtClean="0"/>
              <a:t>), el </a:t>
            </a:r>
            <a:r>
              <a:rPr lang="es-ES" sz="2200" b="1" u="sng" dirty="0" smtClean="0"/>
              <a:t>funcionamiento</a:t>
            </a:r>
            <a:r>
              <a:rPr lang="es-ES" sz="2200" b="1" dirty="0" smtClean="0"/>
              <a:t> (pagos a cuenta?), el cumplimiento de lo negociado y pactado (</a:t>
            </a:r>
            <a:r>
              <a:rPr lang="es-ES" sz="2200" b="1" u="sng" dirty="0" smtClean="0"/>
              <a:t>lealtad</a:t>
            </a:r>
            <a:r>
              <a:rPr lang="es-ES" sz="2200" b="1" dirty="0" smtClean="0"/>
              <a:t> institucional), la </a:t>
            </a:r>
            <a:r>
              <a:rPr lang="es-ES" sz="2200" b="1" u="sng" dirty="0" smtClean="0"/>
              <a:t>transparencia</a:t>
            </a:r>
            <a:r>
              <a:rPr lang="es-ES" sz="2200" b="1" dirty="0" smtClean="0"/>
              <a:t>….. El sentimiento de </a:t>
            </a:r>
            <a:r>
              <a:rPr lang="es-ES" sz="2200" b="1" u="sng" dirty="0" smtClean="0"/>
              <a:t>pertenencia</a:t>
            </a:r>
            <a:r>
              <a:rPr lang="es-ES" sz="2200" b="1" dirty="0" smtClean="0"/>
              <a:t>, la voluntad de compartir un </a:t>
            </a:r>
            <a:r>
              <a:rPr lang="es-ES" sz="2200" b="1" u="sng" dirty="0" smtClean="0"/>
              <a:t>proyecto común</a:t>
            </a:r>
            <a:r>
              <a:rPr lang="es-ES" sz="2200" b="1" dirty="0" smtClean="0"/>
              <a:t>.  </a:t>
            </a:r>
          </a:p>
          <a:p>
            <a:pPr marL="0" indent="0" algn="ctr" fontAlgn="auto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2200" b="1" dirty="0" smtClean="0"/>
          </a:p>
          <a:p>
            <a:pPr marL="0" indent="0" algn="ctr" fontAlgn="auto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200" b="1" dirty="0" smtClean="0"/>
              <a:t>¿</a:t>
            </a:r>
            <a:r>
              <a:rPr lang="es-ES" sz="2200" b="1" dirty="0" smtClean="0">
                <a:solidFill>
                  <a:srgbClr val="FF0000"/>
                </a:solidFill>
              </a:rPr>
              <a:t>Se dan ahora </a:t>
            </a:r>
            <a:r>
              <a:rPr lang="es-ES" sz="2200" b="1" dirty="0" smtClean="0"/>
              <a:t>las condiciones para cumplir con estas exigencias? </a:t>
            </a:r>
            <a:endParaRPr lang="es-ES" sz="2200" b="1" dirty="0"/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2200" b="1" dirty="0" smtClean="0"/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2200" b="1" dirty="0" smtClean="0"/>
          </a:p>
          <a:p>
            <a:pPr fontAlgn="auto">
              <a:lnSpc>
                <a:spcPct val="110000"/>
              </a:lnSpc>
              <a:spcAft>
                <a:spcPts val="0"/>
              </a:spcAft>
              <a:buFontTx/>
              <a:buChar char="-"/>
              <a:defRPr/>
            </a:pPr>
            <a:endParaRPr lang="es-ES" sz="2200" b="1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73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2738" y="1252538"/>
            <a:ext cx="11041062" cy="5424487"/>
          </a:xfrm>
        </p:spPr>
        <p:txBody>
          <a:bodyPr rtlCol="0"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3600" dirty="0" smtClean="0"/>
              <a:t>Gracias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3600" dirty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000" b="1" dirty="0" smtClean="0"/>
              <a:t>Maite </a:t>
            </a:r>
            <a:r>
              <a:rPr lang="es-ES" sz="2000" b="1" dirty="0" err="1" smtClean="0"/>
              <a:t>Vilalta</a:t>
            </a:r>
            <a:r>
              <a:rPr lang="es-ES" sz="2000" b="1" dirty="0" smtClean="0"/>
              <a:t> Ferrer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000" b="1" dirty="0" smtClean="0"/>
              <a:t>Facultat d’Economia i Empresa 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000" b="1" dirty="0" err="1" smtClean="0"/>
              <a:t>Universitat</a:t>
            </a:r>
            <a:r>
              <a:rPr lang="es-ES" sz="2000" b="1" dirty="0" smtClean="0"/>
              <a:t> de Barcelona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000" b="1" dirty="0" smtClean="0"/>
              <a:t>Diagonal 690, 08034 Barcelona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000" b="1" dirty="0" smtClean="0">
                <a:hlinkClick r:id="rId2"/>
              </a:rPr>
              <a:t>mvilalta@ub.edu</a:t>
            </a:r>
            <a:endParaRPr lang="es-ES" sz="2000" b="1" dirty="0" smtClean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2000" b="1" dirty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2000" b="1" dirty="0" smtClean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2000" b="1" dirty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2000" b="1" dirty="0" smtClean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2000" b="1" dirty="0"/>
          </a:p>
          <a:p>
            <a:pPr marL="0" indent="0"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000" b="1" dirty="0" smtClean="0"/>
              <a:t>UIMP-Santander, 19 de julio de 2018</a:t>
            </a:r>
            <a:endParaRPr lang="es-E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7163" y="906463"/>
            <a:ext cx="11904662" cy="5270500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es-ES" b="1" dirty="0" smtClean="0"/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es-ES" b="1" dirty="0"/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s-ES" sz="2400" b="1" dirty="0" smtClean="0"/>
              <a:t>La </a:t>
            </a:r>
            <a:r>
              <a:rPr lang="es-ES" sz="2400" b="1" dirty="0" smtClean="0">
                <a:solidFill>
                  <a:srgbClr val="FF0000"/>
                </a:solidFill>
              </a:rPr>
              <a:t>equidad</a:t>
            </a:r>
            <a:r>
              <a:rPr lang="es-ES" sz="2400" b="1" dirty="0" smtClean="0"/>
              <a:t> dentro de los modelos de financiación de los gobiernos subcentrales: la </a:t>
            </a:r>
            <a:r>
              <a:rPr lang="es-ES" sz="2400" b="1" dirty="0" smtClean="0">
                <a:solidFill>
                  <a:srgbClr val="FF0000"/>
                </a:solidFill>
              </a:rPr>
              <a:t>teoría</a:t>
            </a:r>
            <a:r>
              <a:rPr lang="es-ES" sz="2400" b="1" dirty="0" smtClean="0"/>
              <a:t> (del federalismo fiscal).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es-ES" b="1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ítulo 1"/>
          <p:cNvSpPr>
            <a:spLocks noGrp="1"/>
          </p:cNvSpPr>
          <p:nvPr>
            <p:ph type="title"/>
          </p:nvPr>
        </p:nvSpPr>
        <p:spPr>
          <a:xfrm>
            <a:off x="23813" y="26988"/>
            <a:ext cx="3721100" cy="338137"/>
          </a:xfrm>
        </p:spPr>
        <p:txBody>
          <a:bodyPr/>
          <a:lstStyle/>
          <a:p>
            <a:r>
              <a:rPr lang="es-ES" sz="1000" b="1" smtClean="0"/>
              <a:t>1. La teoría</a:t>
            </a:r>
            <a:endParaRPr lang="es-ES" sz="100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2088" y="539750"/>
            <a:ext cx="11877675" cy="5913438"/>
          </a:xfrm>
        </p:spPr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b="1" dirty="0" smtClean="0"/>
              <a:t>Los principios económicos que debe cumplir un “buen” modelo: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2400" b="1" dirty="0" smtClean="0"/>
          </a:p>
          <a:p>
            <a:pPr marL="514350" indent="-51435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s-ES" sz="2400" b="1" dirty="0" smtClean="0"/>
              <a:t>Autonomía financiera /corresponsabilidad fiscal: el papel de los tributos dentro del modelo.</a:t>
            </a:r>
          </a:p>
          <a:p>
            <a:pPr marL="514350" indent="-51435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es-ES" sz="2400" b="1" dirty="0" smtClean="0"/>
          </a:p>
          <a:p>
            <a:pPr marL="514350" indent="-51435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s-ES" sz="2400" b="1" dirty="0" smtClean="0"/>
              <a:t>Equilibrio vertical: el papel de las subvenciones intergubernamentales dentro del modelo.</a:t>
            </a:r>
          </a:p>
          <a:p>
            <a:pPr marL="514350" indent="-51435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es-ES" sz="2400" b="1" dirty="0" smtClean="0"/>
          </a:p>
          <a:p>
            <a:pPr marL="514350" indent="-51435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s-ES" sz="2400" b="1" dirty="0" smtClean="0">
                <a:solidFill>
                  <a:srgbClr val="FF0000"/>
                </a:solidFill>
              </a:rPr>
              <a:t>Equidad</a:t>
            </a:r>
            <a:r>
              <a:rPr lang="es-ES" sz="2400" b="1" dirty="0" smtClean="0"/>
              <a:t> horizontal: el papel de los </a:t>
            </a:r>
            <a:r>
              <a:rPr lang="es-ES" sz="2400" b="1" dirty="0" smtClean="0">
                <a:solidFill>
                  <a:srgbClr val="FF0000"/>
                </a:solidFill>
              </a:rPr>
              <a:t>fondos de nivelación </a:t>
            </a:r>
            <a:r>
              <a:rPr lang="es-ES" sz="2400" b="1" dirty="0" smtClean="0"/>
              <a:t>dentro del modelo.</a:t>
            </a:r>
          </a:p>
          <a:p>
            <a:pPr marL="514350" indent="-51435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es-ES" sz="2400" b="1" dirty="0" smtClean="0"/>
          </a:p>
          <a:p>
            <a:pPr marL="514350" indent="-51435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s-ES" sz="2400" b="1" dirty="0" smtClean="0"/>
              <a:t>Coordinación, transparencia, lealtad institucional: la necesidad de unas reglas del juego y de su cumplimiento. La importancia de la logística, de los “actores”. </a:t>
            </a:r>
            <a:endParaRPr 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ítulo 1"/>
          <p:cNvSpPr>
            <a:spLocks noGrp="1"/>
          </p:cNvSpPr>
          <p:nvPr>
            <p:ph type="title"/>
          </p:nvPr>
        </p:nvSpPr>
        <p:spPr>
          <a:xfrm>
            <a:off x="23813" y="26988"/>
            <a:ext cx="3721100" cy="269875"/>
          </a:xfrm>
        </p:spPr>
        <p:txBody>
          <a:bodyPr/>
          <a:lstStyle/>
          <a:p>
            <a:r>
              <a:rPr lang="es-ES" sz="1000" b="1" smtClean="0"/>
              <a:t>1. La teoría</a:t>
            </a:r>
            <a:endParaRPr lang="es-ES" sz="100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5100" y="661988"/>
            <a:ext cx="11904663" cy="605155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b="1" dirty="0" smtClean="0"/>
              <a:t>Los </a:t>
            </a:r>
            <a:r>
              <a:rPr lang="es-ES" sz="2400" b="1" dirty="0" smtClean="0">
                <a:solidFill>
                  <a:srgbClr val="FF0000"/>
                </a:solidFill>
              </a:rPr>
              <a:t>elementos esenciales </a:t>
            </a:r>
            <a:r>
              <a:rPr lang="es-ES" sz="2400" b="1" dirty="0" smtClean="0"/>
              <a:t>que cabe determinar a la hora de definir un fondo de nivelación: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2400" b="1" dirty="0" smtClean="0"/>
          </a:p>
          <a:p>
            <a:pPr marL="914400" lvl="1" indent="-457200" fontAlgn="auto">
              <a:spcAft>
                <a:spcPts val="0"/>
              </a:spcAft>
              <a:buFont typeface="Arial" panose="020B0604020202020204" pitchFamily="34" charset="0"/>
              <a:buAutoNum type="alphaLcPeriod"/>
              <a:defRPr/>
            </a:pPr>
            <a:r>
              <a:rPr lang="es-ES" b="1" dirty="0" smtClean="0"/>
              <a:t>La definición de “equidad” = </a:t>
            </a:r>
            <a:r>
              <a:rPr lang="es-ES" b="1" dirty="0" smtClean="0">
                <a:solidFill>
                  <a:srgbClr val="FF0000"/>
                </a:solidFill>
              </a:rPr>
              <a:t>grado de nivelación </a:t>
            </a:r>
            <a:r>
              <a:rPr lang="es-ES" b="1" dirty="0" smtClean="0"/>
              <a:t>(el alcance) = total o parcial.</a:t>
            </a:r>
          </a:p>
          <a:p>
            <a:pPr marL="914400" lvl="1" indent="-457200" fontAlgn="auto">
              <a:spcAft>
                <a:spcPts val="0"/>
              </a:spcAft>
              <a:buFont typeface="Arial" panose="020B0604020202020204" pitchFamily="34" charset="0"/>
              <a:buAutoNum type="alphaLcPeriod"/>
              <a:defRPr/>
            </a:pPr>
            <a:endParaRPr lang="es-ES" b="1" dirty="0" smtClean="0"/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dirty="0" smtClean="0"/>
              <a:t>b. 	El indicador de </a:t>
            </a:r>
            <a:r>
              <a:rPr lang="es-ES" b="1" dirty="0" smtClean="0">
                <a:solidFill>
                  <a:srgbClr val="FF0000"/>
                </a:solidFill>
              </a:rPr>
              <a:t>capacidad fiscal</a:t>
            </a:r>
            <a:r>
              <a:rPr lang="es-ES" b="1" dirty="0" smtClean="0"/>
              <a:t>.</a:t>
            </a:r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b="1" dirty="0" smtClean="0"/>
          </a:p>
          <a:p>
            <a:pPr marL="914400" lvl="1" indent="-457200" fontAlgn="auto">
              <a:spcAft>
                <a:spcPts val="0"/>
              </a:spcAft>
              <a:buFont typeface="Arial" panose="020B0604020202020204" pitchFamily="34" charset="0"/>
              <a:buAutoNum type="alphaLcPeriod" startAt="3"/>
              <a:defRPr/>
            </a:pPr>
            <a:r>
              <a:rPr lang="es-ES" b="1" dirty="0" smtClean="0"/>
              <a:t>El indicador de </a:t>
            </a:r>
            <a:r>
              <a:rPr lang="es-ES" b="1" dirty="0" smtClean="0">
                <a:solidFill>
                  <a:srgbClr val="FF0000"/>
                </a:solidFill>
              </a:rPr>
              <a:t>necesidades</a:t>
            </a:r>
            <a:r>
              <a:rPr lang="es-ES" b="1" dirty="0" smtClean="0"/>
              <a:t>.</a:t>
            </a:r>
          </a:p>
          <a:p>
            <a:pPr marL="914400" lvl="1" indent="-457200" fontAlgn="auto">
              <a:spcAft>
                <a:spcPts val="0"/>
              </a:spcAft>
              <a:buFont typeface="Arial" panose="020B0604020202020204" pitchFamily="34" charset="0"/>
              <a:buAutoNum type="alphaLcPeriod" startAt="3"/>
              <a:defRPr/>
            </a:pPr>
            <a:endParaRPr lang="es-ES" b="1" dirty="0" smtClean="0"/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dirty="0" smtClean="0"/>
              <a:t>d. 	La </a:t>
            </a:r>
            <a:r>
              <a:rPr lang="es-ES" b="1" dirty="0" smtClean="0">
                <a:solidFill>
                  <a:srgbClr val="FF0000"/>
                </a:solidFill>
              </a:rPr>
              <a:t>procedencia</a:t>
            </a:r>
            <a:r>
              <a:rPr lang="es-ES" b="1" dirty="0" smtClean="0"/>
              <a:t> de los fondos: vertical u horizontal. </a:t>
            </a:r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b="1" dirty="0" smtClean="0"/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dirty="0" smtClean="0"/>
              <a:t>e. 	El mecanismo de actualización y seguimiento: la </a:t>
            </a:r>
            <a:r>
              <a:rPr lang="es-ES" b="1" dirty="0" smtClean="0">
                <a:solidFill>
                  <a:srgbClr val="FF0000"/>
                </a:solidFill>
              </a:rPr>
              <a:t>dinámica</a:t>
            </a:r>
            <a:r>
              <a:rPr lang="es-ES" b="1" dirty="0" smtClean="0"/>
              <a:t> del mecanismo.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73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8434" name="Marcador de contenido 2"/>
          <p:cNvSpPr>
            <a:spLocks noGrp="1"/>
          </p:cNvSpPr>
          <p:nvPr>
            <p:ph idx="1"/>
          </p:nvPr>
        </p:nvSpPr>
        <p:spPr>
          <a:xfrm>
            <a:off x="0" y="1114425"/>
            <a:ext cx="11925300" cy="506253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es-ES" b="1" smtClean="0"/>
          </a:p>
          <a:p>
            <a:pPr marL="0" indent="0" algn="ctr">
              <a:buFont typeface="Arial" charset="0"/>
              <a:buNone/>
            </a:pPr>
            <a:endParaRPr lang="es-ES" b="1" smtClean="0"/>
          </a:p>
          <a:p>
            <a:pPr marL="0" indent="0" algn="ctr">
              <a:buFont typeface="Arial" charset="0"/>
              <a:buNone/>
            </a:pPr>
            <a:endParaRPr lang="es-ES" b="1" smtClean="0"/>
          </a:p>
          <a:p>
            <a:pPr marL="0" indent="0" algn="ctr">
              <a:buFont typeface="Arial" charset="0"/>
              <a:buNone/>
            </a:pPr>
            <a:r>
              <a:rPr lang="es-ES" sz="2400" b="1" smtClean="0"/>
              <a:t>2. La </a:t>
            </a:r>
            <a:r>
              <a:rPr lang="es-ES" sz="2400" b="1" smtClean="0">
                <a:solidFill>
                  <a:srgbClr val="FF0000"/>
                </a:solidFill>
              </a:rPr>
              <a:t>equidad</a:t>
            </a:r>
            <a:r>
              <a:rPr lang="es-ES" sz="2400" b="1" smtClean="0"/>
              <a:t> en el modelo de </a:t>
            </a:r>
            <a:r>
              <a:rPr lang="es-ES" sz="2400" b="1" smtClean="0">
                <a:solidFill>
                  <a:srgbClr val="FF0000"/>
                </a:solidFill>
              </a:rPr>
              <a:t>financiación de las comunidades autónomas</a:t>
            </a:r>
            <a:r>
              <a:rPr lang="es-ES" sz="2400" b="1" smtClean="0"/>
              <a:t>: </a:t>
            </a:r>
          </a:p>
          <a:p>
            <a:pPr marL="0" indent="0" algn="ctr">
              <a:buFont typeface="Arial" charset="0"/>
              <a:buNone/>
            </a:pPr>
            <a:r>
              <a:rPr lang="es-ES" sz="2400" b="1" smtClean="0"/>
              <a:t>alcance e instrumento/s</a:t>
            </a:r>
          </a:p>
          <a:p>
            <a:pPr marL="0" indent="0" algn="ctr">
              <a:buFont typeface="Arial" charset="0"/>
              <a:buNone/>
            </a:pPr>
            <a:endParaRPr lang="es-E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625" y="33338"/>
            <a:ext cx="10515600" cy="30638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1000" b="1" dirty="0" smtClean="0">
                <a:latin typeface="+mn-lt"/>
              </a:rPr>
              <a:t>2. La nivelación en el modelo de financiación autonómica</a:t>
            </a:r>
            <a:r>
              <a:rPr lang="es-ES" sz="1200" b="1" dirty="0" smtClean="0">
                <a:latin typeface="+mn-lt"/>
              </a:rPr>
              <a:t/>
            </a:r>
            <a:br>
              <a:rPr lang="es-ES" sz="1200" b="1" dirty="0" smtClean="0">
                <a:latin typeface="+mn-lt"/>
              </a:rPr>
            </a:br>
            <a:endParaRPr lang="es-ES" sz="12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613" y="563563"/>
            <a:ext cx="12117387" cy="6294437"/>
          </a:xfrm>
        </p:spPr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dirty="0" smtClean="0"/>
              <a:t>Tres períodos: a) 1986-2001; b) 2002-2008; c) a partir del 2009.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b="1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dirty="0" smtClean="0"/>
              <a:t>a. </a:t>
            </a:r>
            <a:r>
              <a:rPr lang="es-ES" b="1" dirty="0" smtClean="0">
                <a:solidFill>
                  <a:srgbClr val="FF0000"/>
                </a:solidFill>
              </a:rPr>
              <a:t>1986-2001</a:t>
            </a:r>
            <a:r>
              <a:rPr lang="es-ES" b="1" dirty="0" smtClean="0"/>
              <a:t>: La pieza del modelo que debería haber contribuido a la nivelación era la </a:t>
            </a:r>
            <a:r>
              <a:rPr lang="es-ES" b="1" dirty="0" smtClean="0">
                <a:solidFill>
                  <a:srgbClr val="FF0000"/>
                </a:solidFill>
              </a:rPr>
              <a:t>PIE.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b="1" dirty="0" smtClean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dirty="0">
                <a:solidFill>
                  <a:srgbClr val="FF0000"/>
                </a:solidFill>
              </a:rPr>
              <a:t>PIE</a:t>
            </a:r>
            <a:r>
              <a:rPr lang="es-ES" baseline="30000" dirty="0">
                <a:solidFill>
                  <a:srgbClr val="FF0000"/>
                </a:solidFill>
              </a:rPr>
              <a:t>0</a:t>
            </a:r>
            <a:r>
              <a:rPr lang="es-ES" baseline="-25000" dirty="0">
                <a:solidFill>
                  <a:srgbClr val="FF0000"/>
                </a:solidFill>
              </a:rPr>
              <a:t>i</a:t>
            </a:r>
            <a:r>
              <a:rPr lang="es-ES" dirty="0">
                <a:solidFill>
                  <a:srgbClr val="FF0000"/>
                </a:solidFill>
              </a:rPr>
              <a:t> = NG</a:t>
            </a:r>
            <a:r>
              <a:rPr lang="es-ES" baseline="30000" dirty="0">
                <a:solidFill>
                  <a:srgbClr val="FF0000"/>
                </a:solidFill>
              </a:rPr>
              <a:t>0</a:t>
            </a:r>
            <a:r>
              <a:rPr lang="es-ES" baseline="-25000" dirty="0">
                <a:solidFill>
                  <a:srgbClr val="FF0000"/>
                </a:solidFill>
              </a:rPr>
              <a:t>i</a:t>
            </a:r>
            <a:r>
              <a:rPr lang="es-ES" dirty="0">
                <a:solidFill>
                  <a:srgbClr val="FF0000"/>
                </a:solidFill>
              </a:rPr>
              <a:t> - </a:t>
            </a:r>
            <a:r>
              <a:rPr lang="es-ES" dirty="0" smtClean="0">
                <a:solidFill>
                  <a:srgbClr val="FF0000"/>
                </a:solidFill>
              </a:rPr>
              <a:t>TC</a:t>
            </a:r>
            <a:r>
              <a:rPr lang="es-ES" baseline="30000" dirty="0" smtClean="0">
                <a:solidFill>
                  <a:srgbClr val="FF0000"/>
                </a:solidFill>
              </a:rPr>
              <a:t>0</a:t>
            </a:r>
            <a:r>
              <a:rPr lang="es-ES" baseline="-25000" dirty="0" smtClean="0">
                <a:solidFill>
                  <a:srgbClr val="FF0000"/>
                </a:solidFill>
              </a:rPr>
              <a:t>i</a:t>
            </a:r>
            <a:r>
              <a:rPr lang="es-ES" dirty="0"/>
              <a:t>	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dirty="0" smtClean="0"/>
              <a:t>PIE</a:t>
            </a:r>
            <a:r>
              <a:rPr lang="es-ES" sz="2400" baseline="30000" dirty="0" smtClean="0"/>
              <a:t>0</a:t>
            </a:r>
            <a:r>
              <a:rPr lang="es-ES" sz="2400" baseline="-25000" dirty="0" smtClean="0"/>
              <a:t>i</a:t>
            </a:r>
            <a:r>
              <a:rPr lang="es-ES" sz="2400" dirty="0" smtClean="0"/>
              <a:t> </a:t>
            </a:r>
            <a:r>
              <a:rPr lang="es-ES" sz="2400" dirty="0"/>
              <a:t>= subvención incondicionada del gobierno autonómico </a:t>
            </a:r>
            <a:r>
              <a:rPr lang="es-ES" sz="2400" i="1" dirty="0"/>
              <a:t>i </a:t>
            </a:r>
            <a:r>
              <a:rPr lang="es-ES" sz="2400" dirty="0"/>
              <a:t>en forma de Participación en los Ingresos del Estado </a:t>
            </a:r>
            <a:endParaRPr lang="es-ES" sz="2400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dirty="0" smtClean="0"/>
              <a:t>NG</a:t>
            </a:r>
            <a:r>
              <a:rPr lang="es-ES" sz="2400" baseline="30000" dirty="0" smtClean="0"/>
              <a:t>0</a:t>
            </a:r>
            <a:r>
              <a:rPr lang="es-ES" sz="2400" baseline="-25000" dirty="0" smtClean="0"/>
              <a:t>i</a:t>
            </a:r>
            <a:r>
              <a:rPr lang="es-ES" sz="2400" dirty="0" smtClean="0"/>
              <a:t> </a:t>
            </a:r>
            <a:r>
              <a:rPr lang="es-ES" sz="2400" dirty="0"/>
              <a:t>= necesidades de gasto del gobierno autonómico </a:t>
            </a:r>
            <a:r>
              <a:rPr lang="es-ES" sz="2400" i="1" dirty="0"/>
              <a:t>i </a:t>
            </a:r>
            <a:endParaRPr lang="es-ES" sz="2400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dirty="0" smtClean="0"/>
              <a:t>TC</a:t>
            </a:r>
            <a:r>
              <a:rPr lang="es-ES" sz="2400" baseline="30000" dirty="0" smtClean="0"/>
              <a:t>0</a:t>
            </a:r>
            <a:r>
              <a:rPr lang="es-ES" sz="2400" baseline="-25000" dirty="0" smtClean="0"/>
              <a:t>i</a:t>
            </a:r>
            <a:r>
              <a:rPr lang="es-ES" sz="2400" dirty="0" smtClean="0"/>
              <a:t> </a:t>
            </a:r>
            <a:r>
              <a:rPr lang="es-ES" sz="2400" dirty="0"/>
              <a:t>= recaudación de los Tributos Cedidos del gobierno autonómico </a:t>
            </a:r>
            <a:r>
              <a:rPr lang="es-ES" sz="2400" i="1" dirty="0"/>
              <a:t>i </a:t>
            </a:r>
            <a:endParaRPr lang="es-ES" sz="2400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dirty="0" smtClean="0"/>
          </a:p>
          <a:p>
            <a:pPr marL="0" indent="0" fontAlgn="auto">
              <a:lnSpc>
                <a:spcPct val="14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dirty="0" smtClean="0"/>
              <a:t>El cálculo </a:t>
            </a:r>
            <a:r>
              <a:rPr lang="es-ES" dirty="0"/>
              <a:t>se realizaba solo para un año base (1986, 1990 y 1996) estableciendo su actualización </a:t>
            </a:r>
            <a:r>
              <a:rPr lang="es-ES" dirty="0" smtClean="0"/>
              <a:t> de </a:t>
            </a:r>
            <a:r>
              <a:rPr lang="es-ES" dirty="0"/>
              <a:t>forma quinquenal (1987-1991; 1992-1996; 1997-2001</a:t>
            </a:r>
            <a:r>
              <a:rPr lang="es-ES" dirty="0" smtClean="0"/>
              <a:t>): ITAE, PIB, GEE.</a:t>
            </a:r>
            <a:endParaRPr lang="es-ES" dirty="0"/>
          </a:p>
          <a:p>
            <a:pPr marL="0" indent="0" fontAlgn="auto">
              <a:lnSpc>
                <a:spcPct val="14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dirty="0" smtClean="0"/>
              <a:t>La </a:t>
            </a:r>
            <a:r>
              <a:rPr lang="es-ES" dirty="0"/>
              <a:t>principal variable utilizada para estimar las </a:t>
            </a:r>
            <a:r>
              <a:rPr lang="es-ES" dirty="0">
                <a:solidFill>
                  <a:srgbClr val="FF0000"/>
                </a:solidFill>
              </a:rPr>
              <a:t>necesidades de gasto </a:t>
            </a:r>
            <a:r>
              <a:rPr lang="es-ES" dirty="0"/>
              <a:t>(NG</a:t>
            </a:r>
            <a:r>
              <a:rPr lang="es-ES" baseline="30000" dirty="0"/>
              <a:t>0</a:t>
            </a:r>
            <a:r>
              <a:rPr lang="es-ES" baseline="-25000" dirty="0"/>
              <a:t>i</a:t>
            </a:r>
            <a:r>
              <a:rPr lang="es-ES" dirty="0"/>
              <a:t>) fue la </a:t>
            </a:r>
            <a:r>
              <a:rPr lang="es-ES" dirty="0">
                <a:solidFill>
                  <a:srgbClr val="FF0000"/>
                </a:solidFill>
              </a:rPr>
              <a:t>población</a:t>
            </a:r>
            <a:r>
              <a:rPr lang="es-ES" dirty="0"/>
              <a:t>. </a:t>
            </a:r>
            <a:endParaRPr lang="es-ES" dirty="0" smtClean="0"/>
          </a:p>
          <a:p>
            <a:pPr marL="0" indent="0" fontAlgn="auto">
              <a:lnSpc>
                <a:spcPct val="14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dirty="0" smtClean="0"/>
              <a:t>Su </a:t>
            </a:r>
            <a:r>
              <a:rPr lang="es-ES" dirty="0"/>
              <a:t>ponderación osciló entre un </a:t>
            </a:r>
            <a:r>
              <a:rPr lang="es-ES" dirty="0">
                <a:solidFill>
                  <a:srgbClr val="FF0000"/>
                </a:solidFill>
              </a:rPr>
              <a:t>59%</a:t>
            </a:r>
            <a:r>
              <a:rPr lang="es-ES" dirty="0"/>
              <a:t> y un </a:t>
            </a:r>
            <a:r>
              <a:rPr lang="es-ES" dirty="0">
                <a:solidFill>
                  <a:srgbClr val="FF0000"/>
                </a:solidFill>
              </a:rPr>
              <a:t>94%</a:t>
            </a:r>
            <a:r>
              <a:rPr lang="es-ES" dirty="0"/>
              <a:t> </a:t>
            </a:r>
            <a:r>
              <a:rPr lang="es-ES" dirty="0" smtClean="0"/>
              <a:t>según </a:t>
            </a:r>
            <a:r>
              <a:rPr lang="es-ES" dirty="0"/>
              <a:t>el quinquenio y según el techo competencial de las </a:t>
            </a:r>
            <a:r>
              <a:rPr lang="es-ES" dirty="0" err="1" smtClean="0"/>
              <a:t>ccaa</a:t>
            </a:r>
            <a:r>
              <a:rPr lang="es-ES" dirty="0" smtClean="0"/>
              <a:t>. </a:t>
            </a:r>
            <a:r>
              <a:rPr lang="es-ES" dirty="0"/>
              <a:t>Otras variables utilizadas fueron la superficie, la insularidad, las unidades </a:t>
            </a:r>
            <a:r>
              <a:rPr lang="es-ES" dirty="0" smtClean="0"/>
              <a:t>administrativas, la </a:t>
            </a:r>
            <a:r>
              <a:rPr lang="es-ES" dirty="0"/>
              <a:t>dispersión, la riqueza relativa y el esfuerzo </a:t>
            </a:r>
            <a:r>
              <a:rPr lang="es-ES" dirty="0" smtClean="0"/>
              <a:t>fiscal.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2100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100" dirty="0" smtClean="0"/>
              <a:t>Nota: Para </a:t>
            </a:r>
            <a:r>
              <a:rPr lang="es-ES" sz="2100" dirty="0"/>
              <a:t>el quinquenio 1997-2001 no se actualizaron las variables utilizadas para el </a:t>
            </a:r>
            <a:r>
              <a:rPr lang="es-ES" sz="2100" dirty="0" smtClean="0"/>
              <a:t>cálculo </a:t>
            </a:r>
            <a:r>
              <a:rPr lang="es-ES" sz="2100" dirty="0"/>
              <a:t>de las necesidades de </a:t>
            </a:r>
            <a:r>
              <a:rPr lang="es-ES" sz="2100" dirty="0" smtClean="0"/>
              <a:t>gasto.</a:t>
            </a:r>
            <a:endParaRPr lang="es-ES" sz="21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31750" y="-60325"/>
            <a:ext cx="10515600" cy="3492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1000" b="1" dirty="0">
                <a:latin typeface="+mn-lt"/>
              </a:rPr>
              <a:t>2. La nivelación en el modelo de financiación </a:t>
            </a:r>
            <a:r>
              <a:rPr lang="es-ES" sz="1000" b="1" dirty="0" smtClean="0">
                <a:latin typeface="+mn-lt"/>
              </a:rPr>
              <a:t>autonómica.</a:t>
            </a:r>
            <a:endParaRPr lang="es-ES" sz="1000" dirty="0">
              <a:latin typeface="+mn-lt"/>
            </a:endParaRPr>
          </a:p>
        </p:txBody>
      </p:sp>
      <p:pic>
        <p:nvPicPr>
          <p:cNvPr id="20482" name="Imatge 22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63575" y="663575"/>
            <a:ext cx="10721975" cy="5549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3813" y="-60325"/>
            <a:ext cx="10515601" cy="3492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1000" b="1" dirty="0">
                <a:latin typeface="+mn-lt"/>
              </a:rPr>
              <a:t>2. La nivelación en el modelo de financiación autonómica</a:t>
            </a:r>
            <a:endParaRPr lang="es-ES" sz="10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0013" y="376238"/>
            <a:ext cx="12091987" cy="6481762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dirty="0" smtClean="0"/>
              <a:t>b</a:t>
            </a:r>
            <a:r>
              <a:rPr lang="es-ES" sz="2400" b="1" dirty="0" smtClean="0"/>
              <a:t>. </a:t>
            </a:r>
            <a:r>
              <a:rPr lang="es-ES" sz="2400" b="1" dirty="0" smtClean="0">
                <a:solidFill>
                  <a:srgbClr val="FF0000"/>
                </a:solidFill>
              </a:rPr>
              <a:t>2001-2008</a:t>
            </a:r>
            <a:r>
              <a:rPr lang="es-ES" sz="2400" b="1" dirty="0" smtClean="0"/>
              <a:t>: La pieza del modelo que debería haber contribuido a la nivelación era el </a:t>
            </a:r>
            <a:r>
              <a:rPr lang="es-ES" sz="2400" b="1" dirty="0" smtClean="0">
                <a:solidFill>
                  <a:srgbClr val="FF0000"/>
                </a:solidFill>
              </a:rPr>
              <a:t>Fondo de Suficiencia </a:t>
            </a:r>
            <a:r>
              <a:rPr lang="es-ES" sz="2400" dirty="0" smtClean="0"/>
              <a:t>(FS).</a:t>
            </a:r>
            <a:endParaRPr lang="es-ES" sz="2400" b="1" dirty="0" smtClean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2400" b="1" dirty="0" smtClean="0">
              <a:solidFill>
                <a:srgbClr val="FF0000"/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dirty="0" smtClean="0"/>
              <a:t>FS</a:t>
            </a:r>
            <a:r>
              <a:rPr lang="es-ES" sz="2400" baseline="30000" dirty="0" smtClean="0"/>
              <a:t>0</a:t>
            </a:r>
            <a:r>
              <a:rPr lang="es-ES" sz="2400" baseline="-25000" dirty="0" smtClean="0"/>
              <a:t>i</a:t>
            </a:r>
            <a:r>
              <a:rPr lang="es-ES" sz="2400" dirty="0" smtClean="0"/>
              <a:t> = </a:t>
            </a:r>
            <a:r>
              <a:rPr lang="es-ES" sz="2400" dirty="0"/>
              <a:t>NG</a:t>
            </a:r>
            <a:r>
              <a:rPr lang="es-ES" sz="2400" baseline="30000" dirty="0"/>
              <a:t>0</a:t>
            </a:r>
            <a:r>
              <a:rPr lang="es-ES" sz="2400" baseline="-25000" dirty="0"/>
              <a:t>i</a:t>
            </a:r>
            <a:r>
              <a:rPr lang="es-ES" sz="2400" dirty="0"/>
              <a:t> - </a:t>
            </a:r>
            <a:r>
              <a:rPr lang="es-ES" sz="2400" dirty="0" smtClean="0"/>
              <a:t>TC</a:t>
            </a:r>
            <a:r>
              <a:rPr lang="es-ES" sz="2400" baseline="30000" dirty="0" smtClean="0"/>
              <a:t>0</a:t>
            </a:r>
            <a:r>
              <a:rPr lang="es-ES" sz="2400" baseline="-25000" dirty="0" smtClean="0"/>
              <a:t>i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2400" baseline="-25000" dirty="0"/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dirty="0" smtClean="0"/>
              <a:t>Para calcular las </a:t>
            </a:r>
            <a:r>
              <a:rPr lang="es-ES" sz="2400" dirty="0"/>
              <a:t>necesidades de gasto (NG</a:t>
            </a:r>
            <a:r>
              <a:rPr lang="es-ES" sz="2400" baseline="30000" dirty="0"/>
              <a:t>0</a:t>
            </a:r>
            <a:r>
              <a:rPr lang="es-ES" sz="2400" baseline="-25000" dirty="0"/>
              <a:t>i</a:t>
            </a:r>
            <a:r>
              <a:rPr lang="es-ES" sz="2400" dirty="0"/>
              <a:t>), se distinguieron </a:t>
            </a:r>
            <a:r>
              <a:rPr lang="es-ES" sz="2400" dirty="0">
                <a:solidFill>
                  <a:srgbClr val="FF0000"/>
                </a:solidFill>
              </a:rPr>
              <a:t>tres bloques </a:t>
            </a:r>
            <a:r>
              <a:rPr lang="es-ES" sz="2400" dirty="0"/>
              <a:t>competenciales: </a:t>
            </a:r>
            <a:endParaRPr lang="es-ES" sz="2400" dirty="0" smtClean="0"/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dirty="0" smtClean="0"/>
              <a:t>    comunes</a:t>
            </a:r>
            <a:r>
              <a:rPr lang="es-ES" sz="2400" dirty="0"/>
              <a:t>, sanidad y servicios sociales. </a:t>
            </a:r>
            <a:endParaRPr lang="es-ES" sz="2400" dirty="0" smtClean="0"/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dirty="0" smtClean="0"/>
              <a:t>En </a:t>
            </a:r>
            <a:r>
              <a:rPr lang="es-ES" sz="2400" dirty="0"/>
              <a:t>todos los casos la </a:t>
            </a:r>
            <a:r>
              <a:rPr lang="es-ES" sz="2400" dirty="0">
                <a:solidFill>
                  <a:srgbClr val="FF0000"/>
                </a:solidFill>
              </a:rPr>
              <a:t>población</a:t>
            </a:r>
            <a:r>
              <a:rPr lang="es-ES" sz="2400" dirty="0"/>
              <a:t> fue la principal variable utilizada para medir dichas necesidades (población de derecho, población protegida y población de más de 65 años</a:t>
            </a:r>
            <a:r>
              <a:rPr lang="es-ES" sz="2400" dirty="0" smtClean="0"/>
              <a:t>).</a:t>
            </a: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dirty="0" smtClean="0">
                <a:solidFill>
                  <a:srgbClr val="FF0000"/>
                </a:solidFill>
              </a:rPr>
              <a:t>Otras </a:t>
            </a:r>
            <a:r>
              <a:rPr lang="es-ES" sz="2400" dirty="0">
                <a:solidFill>
                  <a:srgbClr val="FF0000"/>
                </a:solidFill>
              </a:rPr>
              <a:t>variables </a:t>
            </a:r>
            <a:r>
              <a:rPr lang="es-ES" sz="2400" dirty="0" smtClean="0"/>
              <a:t>fueron</a:t>
            </a:r>
            <a:r>
              <a:rPr lang="es-ES" sz="2400" dirty="0"/>
              <a:t>: la dispersión, la insularidad, la renta relativa y la escasa densidad de población. </a:t>
            </a:r>
            <a:r>
              <a:rPr lang="es-ES" sz="2400" dirty="0" smtClean="0"/>
              <a:t>Se </a:t>
            </a:r>
            <a:r>
              <a:rPr lang="es-ES" sz="2400" dirty="0"/>
              <a:t>introdujo una </a:t>
            </a:r>
            <a:r>
              <a:rPr lang="es-ES" sz="2400" dirty="0">
                <a:solidFill>
                  <a:srgbClr val="FF0000"/>
                </a:solidFill>
              </a:rPr>
              <a:t>cuantía fija </a:t>
            </a:r>
            <a:r>
              <a:rPr lang="es-ES" sz="2400" dirty="0"/>
              <a:t>de 36 millones de euros para cada comunidad autónoma</a:t>
            </a:r>
            <a:r>
              <a:rPr lang="es-ES" sz="2400" dirty="0" smtClean="0"/>
              <a:t>.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es-ES" sz="2400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dirty="0" smtClean="0"/>
              <a:t>Evolución:  </a:t>
            </a:r>
            <a:r>
              <a:rPr lang="es-ES" sz="2400" dirty="0" err="1" smtClean="0"/>
              <a:t>FS</a:t>
            </a:r>
            <a:r>
              <a:rPr lang="es-ES" sz="2400" baseline="30000" dirty="0" err="1" smtClean="0"/>
              <a:t>t</a:t>
            </a:r>
            <a:r>
              <a:rPr lang="es-ES" sz="2400" baseline="-25000" dirty="0" err="1" smtClean="0"/>
              <a:t>i</a:t>
            </a:r>
            <a:r>
              <a:rPr lang="es-ES" sz="2400" dirty="0" smtClean="0"/>
              <a:t> </a:t>
            </a:r>
            <a:r>
              <a:rPr lang="es-ES" sz="2400" dirty="0"/>
              <a:t>= FS</a:t>
            </a:r>
            <a:r>
              <a:rPr lang="es-ES" sz="2400" baseline="30000" dirty="0"/>
              <a:t>0</a:t>
            </a:r>
            <a:r>
              <a:rPr lang="es-ES" sz="2400" baseline="-25000" dirty="0"/>
              <a:t>i</a:t>
            </a:r>
            <a:r>
              <a:rPr lang="es-ES" sz="2400" dirty="0"/>
              <a:t> * </a:t>
            </a:r>
            <a:r>
              <a:rPr lang="es-ES" sz="2400" dirty="0" smtClean="0"/>
              <a:t>E</a:t>
            </a:r>
            <a:r>
              <a:rPr lang="es-ES" sz="2400" baseline="30000" dirty="0" smtClean="0"/>
              <a:t>t</a:t>
            </a:r>
            <a:r>
              <a:rPr lang="es-ES" sz="2400" dirty="0" smtClean="0"/>
              <a:t>,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dirty="0"/>
              <a:t>	</a:t>
            </a:r>
            <a:r>
              <a:rPr lang="es-ES" sz="2400" dirty="0" smtClean="0"/>
              <a:t>dónde E</a:t>
            </a:r>
            <a:r>
              <a:rPr lang="es-ES" sz="2400" baseline="30000" dirty="0" smtClean="0"/>
              <a:t>t</a:t>
            </a:r>
            <a:r>
              <a:rPr lang="es-ES" sz="2400" dirty="0"/>
              <a:t> </a:t>
            </a:r>
            <a:r>
              <a:rPr lang="es-ES" sz="2400" dirty="0" smtClean="0"/>
              <a:t>= ITE</a:t>
            </a:r>
            <a:endParaRPr lang="es-ES" sz="24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2400" b="1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2027</Words>
  <Application>Microsoft Office PowerPoint</Application>
  <PresentationFormat>Personalizado</PresentationFormat>
  <Paragraphs>349</Paragraphs>
  <Slides>26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Plantilla de diseño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3" baseType="lpstr">
      <vt:lpstr>Calibri</vt:lpstr>
      <vt:lpstr>Arial</vt:lpstr>
      <vt:lpstr>Calibri Light</vt:lpstr>
      <vt:lpstr>Times New Roman</vt:lpstr>
      <vt:lpstr>Cambria</vt:lpstr>
      <vt:lpstr>Tema de Office</vt:lpstr>
      <vt:lpstr>Gráfico de Microsoft Excel</vt:lpstr>
      <vt:lpstr>  LOS DESAFÍOS DE ORGANIZACIÓN Y FINANCIACIÓN EN EL ESTADO AUTONÓMICO ¿REFORMA O COLAPSO?  Financiación autonómica y equidad: alcance, instrumentos y exigencias.    Maite Vilalta  Universitat de Barcelona  Institut d’Economia de Barcelona </vt:lpstr>
      <vt:lpstr>Esquema</vt:lpstr>
      <vt:lpstr>Diapositiva 3</vt:lpstr>
      <vt:lpstr>1. La teoría</vt:lpstr>
      <vt:lpstr>1. La teoría</vt:lpstr>
      <vt:lpstr>Diapositiva 6</vt:lpstr>
      <vt:lpstr>2. La nivelación en el modelo de financiación autonómica </vt:lpstr>
      <vt:lpstr>2. La nivelación en el modelo de financiación autonómica.</vt:lpstr>
      <vt:lpstr>2. La nivelación en el modelo de financiación autonómica</vt:lpstr>
      <vt:lpstr>2. La nivelación en el modelo de financiación autonómica</vt:lpstr>
      <vt:lpstr>2. La nivelación en el modelo de financiación autonómica</vt:lpstr>
      <vt:lpstr>2. La nivelación en el modelo de financiación autonómica</vt:lpstr>
      <vt:lpstr>2. La nivelación en el modelo de financiación autonómica</vt:lpstr>
      <vt:lpstr>2. La nivelación en el modelo de financiación autonómica</vt:lpstr>
      <vt:lpstr>2. La nivelación en el modelo de financiación autonómica</vt:lpstr>
      <vt:lpstr>2. La nivelación en el modelo de financiación autonómica</vt:lpstr>
      <vt:lpstr>2. La nivelación en el modelo de financiación autonómica</vt:lpstr>
      <vt:lpstr>2. La nivelación en el modelo de financiación autonómica</vt:lpstr>
      <vt:lpstr>2. La nivelación en el modelo de financiación autonómica</vt:lpstr>
      <vt:lpstr>2. La nivelación en el modelo de financiación autonómica</vt:lpstr>
      <vt:lpstr>Diapositiva 21</vt:lpstr>
      <vt:lpstr>3. La equidad fuera modelo</vt:lpstr>
      <vt:lpstr>Diapositiva 23</vt:lpstr>
      <vt:lpstr>4. Apunte final</vt:lpstr>
      <vt:lpstr>4. Apunte final</vt:lpstr>
      <vt:lpstr>Diapositiva 26</vt:lpstr>
    </vt:vector>
  </TitlesOfParts>
  <Company>Universitatde Barcelona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 Pasado, presente y futuro de la nivelación en el modelo de financiación de las comunidades autónomas.   Maite Vilalta Universitat de Barcelona, Institut d’Economia de Barcelona</dc:title>
  <dc:creator>M.TERESA VILALTA FERRER</dc:creator>
  <cp:lastModifiedBy>.</cp:lastModifiedBy>
  <cp:revision>161</cp:revision>
  <dcterms:created xsi:type="dcterms:W3CDTF">2016-11-22T09:36:06Z</dcterms:created>
  <dcterms:modified xsi:type="dcterms:W3CDTF">2018-07-23T14:42:11Z</dcterms:modified>
</cp:coreProperties>
</file>